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59"/>
  </p:notesMasterIdLst>
  <p:handoutMasterIdLst>
    <p:handoutMasterId r:id="rId60"/>
  </p:handoutMasterIdLst>
  <p:sldIdLst>
    <p:sldId id="265" r:id="rId2"/>
    <p:sldId id="266" r:id="rId3"/>
    <p:sldId id="267" r:id="rId4"/>
    <p:sldId id="269" r:id="rId5"/>
    <p:sldId id="270" r:id="rId6"/>
    <p:sldId id="274" r:id="rId7"/>
    <p:sldId id="268" r:id="rId8"/>
    <p:sldId id="271" r:id="rId9"/>
    <p:sldId id="272" r:id="rId10"/>
    <p:sldId id="279" r:id="rId11"/>
    <p:sldId id="273" r:id="rId12"/>
    <p:sldId id="276" r:id="rId13"/>
    <p:sldId id="277" r:id="rId14"/>
    <p:sldId id="278" r:id="rId15"/>
    <p:sldId id="282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2" r:id="rId27"/>
    <p:sldId id="293" r:id="rId28"/>
    <p:sldId id="300" r:id="rId29"/>
    <p:sldId id="290" r:id="rId30"/>
    <p:sldId id="294" r:id="rId31"/>
    <p:sldId id="295" r:id="rId32"/>
    <p:sldId id="297" r:id="rId33"/>
    <p:sldId id="296" r:id="rId34"/>
    <p:sldId id="298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7" r:id="rId48"/>
    <p:sldId id="321" r:id="rId49"/>
    <p:sldId id="313" r:id="rId50"/>
    <p:sldId id="316" r:id="rId51"/>
    <p:sldId id="314" r:id="rId52"/>
    <p:sldId id="315" r:id="rId53"/>
    <p:sldId id="318" r:id="rId54"/>
    <p:sldId id="319" r:id="rId55"/>
    <p:sldId id="320" r:id="rId56"/>
    <p:sldId id="322" r:id="rId57"/>
    <p:sldId id="323" r:id="rId58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E"/>
    <a:srgbClr val="FFFF01"/>
    <a:srgbClr val="0F6FC6"/>
    <a:srgbClr val="FF9C9B"/>
    <a:srgbClr val="FFC4C3"/>
    <a:srgbClr val="EA9FB6"/>
    <a:srgbClr val="D1CC00"/>
    <a:srgbClr val="D7D200"/>
    <a:srgbClr val="01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5701" autoAdjust="0"/>
  </p:normalViewPr>
  <p:slideViewPr>
    <p:cSldViewPr snapToGrid="0" snapToObjects="1">
      <p:cViewPr varScale="1">
        <p:scale>
          <a:sx n="85" d="100"/>
          <a:sy n="85" d="100"/>
        </p:scale>
        <p:origin x="576" y="6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19/03/2018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Spatial filtering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/57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Spatial filtering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/57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Spatial filtering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/57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Spatial filtering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/57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42.tif"/><Relationship Id="rId7" Type="http://schemas.openxmlformats.org/officeDocument/2006/relationships/image" Target="../media/image46.tif"/><Relationship Id="rId12" Type="http://schemas.openxmlformats.org/officeDocument/2006/relationships/image" Target="../media/image57.png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tif"/><Relationship Id="rId11" Type="http://schemas.openxmlformats.org/officeDocument/2006/relationships/image" Target="../media/image56.png"/><Relationship Id="rId5" Type="http://schemas.openxmlformats.org/officeDocument/2006/relationships/image" Target="../media/image44.tif"/><Relationship Id="rId10" Type="http://schemas.openxmlformats.org/officeDocument/2006/relationships/image" Target="../media/image49.tif"/><Relationship Id="rId4" Type="http://schemas.openxmlformats.org/officeDocument/2006/relationships/image" Target="../media/image43.tif"/><Relationship Id="rId9" Type="http://schemas.openxmlformats.org/officeDocument/2006/relationships/image" Target="../media/image48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Spatial filtering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the output of the linear filtering is an image (like in the case of smoothing) we want to keep the original gray level intensity range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 255]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to achieve this, we need that</a:t>
                </a:r>
              </a:p>
              <a:p>
                <a:pPr marL="736092" lvl="1" indent="-342900">
                  <a:buFont typeface="+mj-lt"/>
                  <a:buAutoNum type="arabicParenR"/>
                </a:pPr>
                <a:r>
                  <a:rPr lang="en-US" dirty="0" smtClean="0"/>
                  <a:t>all filter coefficients should </a:t>
                </a:r>
                <a:r>
                  <a:rPr lang="en-US" b="1" dirty="0" smtClean="0"/>
                  <a:t>sum up to one</a:t>
                </a:r>
              </a:p>
              <a:p>
                <a:pPr marL="990600" lvl="1" indent="-276225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marL="736092" lvl="1" indent="-342900">
                  <a:buFont typeface="+mj-lt"/>
                  <a:buAutoNum type="arabicParenR" startAt="2"/>
                </a:pPr>
                <a:r>
                  <a:rPr lang="en-US" dirty="0" smtClean="0"/>
                  <a:t>all filter coefficients should be </a:t>
                </a:r>
                <a:r>
                  <a:rPr lang="en-US" b="1" dirty="0" smtClean="0"/>
                  <a:t>nonnegative</a:t>
                </a:r>
                <a:endParaRPr lang="en-US" b="1" dirty="0"/>
              </a:p>
              <a:p>
                <a:pPr marL="990600" lvl="1" indent="-276225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≥0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266700" indent="-266700"/>
                <a:r>
                  <a:rPr lang="en-US" dirty="0" smtClean="0"/>
                  <a:t>it is easy to verify that if these conditions do not hold, output intensities may not lie in the original intensity interval</a:t>
                </a:r>
              </a:p>
              <a:p>
                <a:pPr marL="632460" lvl="1" indent="-266700"/>
                <a:r>
                  <a:rPr lang="en-US" dirty="0" smtClean="0"/>
                  <a:t>e.g. the kernel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 smtClean="0"/>
                  <a:t>  applied to the image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r>
                  <a:rPr lang="en-US" dirty="0" smtClean="0"/>
                  <a:t>   yields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−255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4841606" cy="4448468"/>
          </a:xfrm>
        </p:spPr>
        <p:txBody>
          <a:bodyPr anchor="ctr" anchorCtr="0"/>
          <a:lstStyle/>
          <a:p>
            <a:r>
              <a:rPr lang="en-US" dirty="0" smtClean="0"/>
              <a:t>all filter elements are equal</a:t>
            </a:r>
          </a:p>
          <a:p>
            <a:r>
              <a:rPr lang="en-US" dirty="0" smtClean="0"/>
              <a:t>results </a:t>
            </a:r>
            <a:r>
              <a:rPr lang="en-US" dirty="0"/>
              <a:t>in defocused images (</a:t>
            </a:r>
            <a:r>
              <a:rPr lang="en-US" b="1" dirty="0"/>
              <a:t>blur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also called </a:t>
            </a:r>
            <a:r>
              <a:rPr lang="en-US" b="1" dirty="0" smtClean="0"/>
              <a:t>smoothing</a:t>
            </a:r>
            <a:r>
              <a:rPr lang="en-US" dirty="0" smtClean="0"/>
              <a:t> or </a:t>
            </a:r>
            <a:r>
              <a:rPr lang="en-US" b="1" dirty="0" smtClean="0"/>
              <a:t>blurring</a:t>
            </a:r>
          </a:p>
          <a:p>
            <a:r>
              <a:rPr lang="en-US" dirty="0" smtClean="0"/>
              <a:t>small </a:t>
            </a:r>
            <a:r>
              <a:rPr lang="en-US" dirty="0"/>
              <a:t>details (smaller that the size of the filter) </a:t>
            </a:r>
            <a:r>
              <a:rPr lang="en-US" dirty="0" smtClean="0"/>
              <a:t>are removed</a:t>
            </a:r>
            <a:endParaRPr lang="en-US" dirty="0"/>
          </a:p>
          <a:p>
            <a:pPr lvl="1"/>
            <a:r>
              <a:rPr lang="en-US" dirty="0" smtClean="0"/>
              <a:t>more </a:t>
            </a:r>
            <a:r>
              <a:rPr lang="en-US" dirty="0"/>
              <a:t>attention on large </a:t>
            </a:r>
            <a:r>
              <a:rPr lang="en-US" dirty="0" smtClean="0"/>
              <a:t>objects</a:t>
            </a:r>
            <a:endParaRPr lang="en-US" dirty="0"/>
          </a:p>
          <a:p>
            <a:pPr lvl="1"/>
            <a:r>
              <a:rPr lang="en-US" dirty="0" smtClean="0"/>
              <a:t>small </a:t>
            </a:r>
            <a:r>
              <a:rPr lang="en-US" dirty="0"/>
              <a:t>gaps </a:t>
            </a:r>
            <a:r>
              <a:rPr lang="en-US" dirty="0" smtClean="0"/>
              <a:t>bridging</a:t>
            </a:r>
            <a:endParaRPr lang="en-US" dirty="0"/>
          </a:p>
          <a:p>
            <a:pPr lvl="1"/>
            <a:r>
              <a:rPr lang="en-US" dirty="0" smtClean="0"/>
              <a:t>noise reduction</a:t>
            </a:r>
          </a:p>
          <a:p>
            <a:pPr lvl="1"/>
            <a:r>
              <a:rPr lang="en-US" dirty="0" smtClean="0"/>
              <a:t>edges (=details) are removed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verage filtering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7" r="3175" b="31860"/>
          <a:stretch/>
        </p:blipFill>
        <p:spPr>
          <a:xfrm>
            <a:off x="6106944" y="946762"/>
            <a:ext cx="2227431" cy="2472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6340038" y="3995735"/>
                <a:ext cx="40235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038" y="3995735"/>
                <a:ext cx="402353" cy="5203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0" t="79244" r="36713" b="6269"/>
          <a:stretch/>
        </p:blipFill>
        <p:spPr>
          <a:xfrm>
            <a:off x="6823344" y="3858621"/>
            <a:ext cx="794629" cy="794629"/>
          </a:xfrm>
          <a:prstGeom prst="rect">
            <a:avLst/>
          </a:prstGeom>
        </p:spPr>
      </p:pic>
      <p:sp>
        <p:nvSpPr>
          <p:cNvPr id="10" name="Rettangolo arrotondato 9"/>
          <p:cNvSpPr/>
          <p:nvPr/>
        </p:nvSpPr>
        <p:spPr>
          <a:xfrm>
            <a:off x="6318455" y="3957635"/>
            <a:ext cx="216000" cy="657515"/>
          </a:xfrm>
          <a:prstGeom prst="roundRect">
            <a:avLst>
              <a:gd name="adj" fmla="val 1083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/>
          <p:cNvSpPr/>
          <p:nvPr/>
        </p:nvSpPr>
        <p:spPr>
          <a:xfrm>
            <a:off x="3990974" y="3995735"/>
            <a:ext cx="2038591" cy="584775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so that filter elements sum up to 1 </a:t>
            </a:r>
            <a:endParaRPr lang="en-US" sz="1600" dirty="0">
              <a:latin typeface="Calibri Light" panose="020F0302020204030204" pitchFamily="34" charset="0"/>
            </a:endParaRPr>
          </a:p>
        </p:txBody>
      </p:sp>
      <p:cxnSp>
        <p:nvCxnSpPr>
          <p:cNvPr id="13" name="Connettore 2 12"/>
          <p:cNvCxnSpPr>
            <a:stCxn id="11" idx="3"/>
            <a:endCxn id="10" idx="1"/>
          </p:cNvCxnSpPr>
          <p:nvPr/>
        </p:nvCxnSpPr>
        <p:spPr>
          <a:xfrm flipV="1">
            <a:off x="6029565" y="4286393"/>
            <a:ext cx="288890" cy="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841606" cy="3988450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similar to average filtering, but pixels are weighted according to a </a:t>
                </a:r>
                <a:r>
                  <a:rPr lang="en-US" b="1" dirty="0" smtClean="0"/>
                  <a:t>2D Gaussian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with zero (=mean centered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en-US" dirty="0" smtClean="0"/>
                  <a:t>) and 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implements </a:t>
                </a:r>
                <a:r>
                  <a:rPr lang="en-US" b="1" dirty="0" smtClean="0"/>
                  <a:t>weighted</a:t>
                </a:r>
                <a:r>
                  <a:rPr lang="en-US" dirty="0" smtClean="0"/>
                  <a:t> average filtering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841606" cy="3988450"/>
              </a:xfrm>
              <a:blipFill rotWithShape="0">
                <a:blip r:embed="rId2"/>
                <a:stretch>
                  <a:fillRect l="-2771" r="-3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filtering</a:t>
            </a:r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7258" r="2363" b="8672"/>
          <a:stretch/>
        </p:blipFill>
        <p:spPr>
          <a:xfrm>
            <a:off x="6230407" y="946762"/>
            <a:ext cx="2169583" cy="402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5289160" y="4010020"/>
                <a:ext cx="1179682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160" y="4010020"/>
                <a:ext cx="1179682" cy="569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arrotondato 9"/>
          <p:cNvSpPr/>
          <p:nvPr/>
        </p:nvSpPr>
        <p:spPr>
          <a:xfrm>
            <a:off x="5279990" y="3990970"/>
            <a:ext cx="972000" cy="657515"/>
          </a:xfrm>
          <a:prstGeom prst="roundRect">
            <a:avLst>
              <a:gd name="adj" fmla="val 1083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/>
          <p:cNvSpPr/>
          <p:nvPr/>
        </p:nvSpPr>
        <p:spPr>
          <a:xfrm>
            <a:off x="3009899" y="4029070"/>
            <a:ext cx="2038351" cy="584775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so that filter elements sum up to 1</a:t>
            </a:r>
            <a:endParaRPr lang="en-US" sz="1600" dirty="0">
              <a:latin typeface="Calibri Light" panose="020F0302020204030204" pitchFamily="34" charset="0"/>
            </a:endParaRPr>
          </a:p>
        </p:txBody>
      </p:sp>
      <p:cxnSp>
        <p:nvCxnSpPr>
          <p:cNvPr id="12" name="Connettore 2 11"/>
          <p:cNvCxnSpPr>
            <a:stCxn id="11" idx="3"/>
            <a:endCxn id="10" idx="1"/>
          </p:cNvCxnSpPr>
          <p:nvPr/>
        </p:nvCxnSpPr>
        <p:spPr>
          <a:xfrm flipV="1">
            <a:off x="5048250" y="4319728"/>
            <a:ext cx="231740" cy="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8122757" y="3139559"/>
                <a:ext cx="497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57" y="3139559"/>
                <a:ext cx="49731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1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Smoothing: </a:t>
            </a:r>
            <a:r>
              <a:rPr lang="en-US" dirty="0"/>
              <a:t>e</a:t>
            </a:r>
            <a:r>
              <a:rPr lang="en-US" dirty="0" smtClean="0"/>
              <a:t>ffect of filter size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" t="1987" r="51656" b="2679"/>
          <a:stretch/>
        </p:blipFill>
        <p:spPr>
          <a:xfrm>
            <a:off x="4648202" y="1743073"/>
            <a:ext cx="1952625" cy="198120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3" t="2445" r="1078" b="1763"/>
          <a:stretch/>
        </p:blipFill>
        <p:spPr>
          <a:xfrm>
            <a:off x="2505989" y="1733549"/>
            <a:ext cx="1952626" cy="199072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2"/>
          <a:stretch/>
        </p:blipFill>
        <p:spPr>
          <a:xfrm>
            <a:off x="249273" y="1689820"/>
            <a:ext cx="2133799" cy="207818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7" t="3891" r="2483" b="3067"/>
          <a:stretch/>
        </p:blipFill>
        <p:spPr>
          <a:xfrm>
            <a:off x="6877052" y="1764562"/>
            <a:ext cx="1905000" cy="193357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42324" y="3929610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2996318" y="3929610"/>
                <a:ext cx="8308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7×7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318" y="3929610"/>
                <a:ext cx="83086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033485" y="3940230"/>
                <a:ext cx="11162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15×15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485" y="3940230"/>
                <a:ext cx="1116203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7271450" y="3915870"/>
                <a:ext cx="11162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35×35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450" y="3915870"/>
                <a:ext cx="1116203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79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Smoothing: details removal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89" y="3085316"/>
            <a:ext cx="2013961" cy="203601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3084009"/>
            <a:ext cx="2013961" cy="203155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63" y="968172"/>
            <a:ext cx="2018387" cy="203601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48" y="962268"/>
            <a:ext cx="2018387" cy="2036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098655" cy="4448468"/>
              </a:xfrm>
            </p:spPr>
            <p:txBody>
              <a:bodyPr anchor="ctr" anchorCtr="0"/>
              <a:lstStyle/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original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353×382</m:t>
                    </m:r>
                  </m:oMath>
                </a14:m>
                <a:endParaRPr lang="en-US" dirty="0" smtClean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smoothing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13×13</m:t>
                    </m:r>
                  </m:oMath>
                </a14:m>
                <a:r>
                  <a:rPr lang="en-US" dirty="0" smtClean="0"/>
                  <a:t> filter</a:t>
                </a:r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intensity-level slicing</a:t>
                </a:r>
              </a:p>
              <a:p>
                <a:pPr marL="651510" lvl="1" indent="-285750"/>
                <a:r>
                  <a:rPr lang="en-US" dirty="0" smtClean="0"/>
                  <a:t>two output levels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651510" lvl="1" indent="-285750"/>
                <a:r>
                  <a:rPr lang="en-US" dirty="0" smtClean="0"/>
                  <a:t>a.k.a. </a:t>
                </a:r>
                <a:r>
                  <a:rPr lang="en-US" dirty="0" err="1" smtClean="0"/>
                  <a:t>binarization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thresholding</a:t>
                </a:r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masked image</a:t>
                </a:r>
              </a:p>
              <a:p>
                <a:pPr marL="651510" lvl="1" indent="-285750"/>
                <a:r>
                  <a:rPr lang="en-US" dirty="0" smtClean="0"/>
                  <a:t>set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pixels in the original image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in the mask image</a:t>
                </a:r>
              </a:p>
              <a:p>
                <a:pPr marL="651510" lvl="1" indent="-285750"/>
                <a:r>
                  <a:rPr lang="en-US" dirty="0" smtClean="0"/>
                  <a:t>the mask image used here is </a:t>
                </a:r>
                <a:r>
                  <a:rPr lang="en-US" dirty="0" smtClean="0">
                    <a:solidFill>
                      <a:srgbClr val="0F6FC6"/>
                    </a:solidFill>
                  </a:rPr>
                  <a:t>c)</a:t>
                </a:r>
                <a:endParaRPr lang="en-US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8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098655" cy="4448468"/>
              </a:xfrm>
              <a:blipFill rotWithShape="0">
                <a:blip r:embed="rId6"/>
                <a:stretch>
                  <a:fillRect l="-3720" r="-3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924" y="4545312"/>
            <a:ext cx="742950" cy="6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see them in a while!</a:t>
            </a:r>
          </a:p>
          <a:p>
            <a:r>
              <a:rPr lang="en-US" b="1" dirty="0" smtClean="0"/>
              <a:t>derivative filters</a:t>
            </a:r>
          </a:p>
          <a:p>
            <a:pPr lvl="1"/>
            <a:r>
              <a:rPr lang="en-US" dirty="0" smtClean="0"/>
              <a:t>first-order</a:t>
            </a:r>
          </a:p>
          <a:p>
            <a:pPr lvl="2"/>
            <a:r>
              <a:rPr lang="en-US" dirty="0" err="1" smtClean="0"/>
              <a:t>Sobel</a:t>
            </a:r>
            <a:endParaRPr lang="en-US" dirty="0" smtClean="0"/>
          </a:p>
          <a:p>
            <a:pPr lvl="1"/>
            <a:r>
              <a:rPr lang="en-US" dirty="0" smtClean="0"/>
              <a:t>second-order</a:t>
            </a:r>
          </a:p>
          <a:p>
            <a:pPr lvl="2"/>
            <a:r>
              <a:rPr lang="en-US" dirty="0" err="1" smtClean="0"/>
              <a:t>Laplacian</a:t>
            </a:r>
            <a:endParaRPr lang="en-US" dirty="0" smtClean="0"/>
          </a:p>
          <a:p>
            <a:r>
              <a:rPr lang="en-US" b="1" dirty="0" smtClean="0"/>
              <a:t>sharpening filters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Laplacian</a:t>
            </a:r>
            <a:endParaRPr lang="en-US" dirty="0" smtClean="0"/>
          </a:p>
          <a:p>
            <a:pPr lvl="1"/>
            <a:r>
              <a:rPr lang="en-US" dirty="0" smtClean="0"/>
              <a:t>with Gaussian (</a:t>
            </a:r>
            <a:r>
              <a:rPr lang="en-US" dirty="0" err="1" smtClean="0"/>
              <a:t>unsharp</a:t>
            </a:r>
            <a:r>
              <a:rPr lang="en-US" dirty="0" smtClean="0"/>
              <a:t> masking)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linear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1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statistics</a:t>
            </a:r>
            <a:r>
              <a:rPr lang="en-US" dirty="0" smtClean="0"/>
              <a:t>-based </a:t>
            </a:r>
            <a:r>
              <a:rPr lang="en-US" dirty="0"/>
              <a:t>filters are the most used </a:t>
            </a:r>
            <a:r>
              <a:rPr lang="en-US" dirty="0" smtClean="0"/>
              <a:t>nonlinear filters</a:t>
            </a:r>
          </a:p>
          <a:p>
            <a:pPr lvl="1"/>
            <a:r>
              <a:rPr lang="en-US" b="1" dirty="0" smtClean="0"/>
              <a:t>ranking</a:t>
            </a:r>
            <a:r>
              <a:rPr lang="en-US" dirty="0" smtClean="0"/>
              <a:t> </a:t>
            </a:r>
            <a:r>
              <a:rPr lang="en-US" dirty="0"/>
              <a:t>(which requires sorting) is more </a:t>
            </a:r>
            <a:r>
              <a:rPr lang="en-US" dirty="0" smtClean="0"/>
              <a:t>computationally expensive </a:t>
            </a:r>
            <a:r>
              <a:rPr lang="en-US" dirty="0"/>
              <a:t>than linear </a:t>
            </a:r>
            <a:r>
              <a:rPr lang="en-US" dirty="0" smtClean="0"/>
              <a:t>operations</a:t>
            </a:r>
          </a:p>
          <a:p>
            <a:pPr lvl="2"/>
            <a:r>
              <a:rPr lang="en-US" dirty="0" smtClean="0"/>
              <a:t>the higher the filter size, the (more than linearly) higher the computational complexity</a:t>
            </a:r>
          </a:p>
          <a:p>
            <a:pPr lvl="1"/>
            <a:r>
              <a:rPr lang="en-US" dirty="0" smtClean="0"/>
              <a:t>in particular:</a:t>
            </a:r>
          </a:p>
          <a:p>
            <a:pPr lvl="2"/>
            <a:r>
              <a:rPr lang="en-US" b="1" dirty="0" smtClean="0"/>
              <a:t>median filter</a:t>
            </a:r>
          </a:p>
          <a:p>
            <a:pPr lvl="2"/>
            <a:r>
              <a:rPr lang="en-US" dirty="0" smtClean="0"/>
              <a:t>max </a:t>
            </a:r>
            <a:r>
              <a:rPr lang="en-US" dirty="0"/>
              <a:t>and </a:t>
            </a:r>
            <a:r>
              <a:rPr lang="en-US" dirty="0" smtClean="0"/>
              <a:t>min filters</a:t>
            </a:r>
          </a:p>
          <a:p>
            <a:pPr lvl="2"/>
            <a:r>
              <a:rPr lang="en-US" dirty="0" smtClean="0"/>
              <a:t>percentiles </a:t>
            </a:r>
            <a:r>
              <a:rPr lang="en-US" dirty="0"/>
              <a:t>based </a:t>
            </a:r>
            <a:r>
              <a:rPr lang="en-US" dirty="0" smtClean="0"/>
              <a:t>filters</a:t>
            </a:r>
          </a:p>
          <a:p>
            <a:r>
              <a:rPr lang="en-US" dirty="0" smtClean="0"/>
              <a:t>another well-known category of nonlinear filters are </a:t>
            </a:r>
            <a:r>
              <a:rPr lang="en-US" b="1" dirty="0" smtClean="0"/>
              <a:t>morphological filters</a:t>
            </a:r>
          </a:p>
          <a:p>
            <a:pPr lvl="1"/>
            <a:r>
              <a:rPr lang="en-US" dirty="0" smtClean="0"/>
              <a:t>we will see them in the next lectures...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Nonlinear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replace each pixel by the </a:t>
                </a:r>
                <a:r>
                  <a:rPr lang="en-US" b="1" dirty="0" smtClean="0"/>
                  <a:t>median</a:t>
                </a:r>
                <a:r>
                  <a:rPr lang="en-US" dirty="0" smtClean="0"/>
                  <a:t> calculated within the filter region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𝑚𝑒𝑑𝑖𝑎𝑛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performs </a:t>
                </a:r>
                <a:r>
                  <a:rPr lang="en-US" b="1" dirty="0" smtClean="0"/>
                  <a:t>smoothing</a:t>
                </a:r>
                <a:r>
                  <a:rPr lang="en-US" dirty="0" smtClean="0"/>
                  <a:t>, like averaging/Gaussian filter, but </a:t>
                </a:r>
                <a:r>
                  <a:rPr lang="en-US" b="1" dirty="0" smtClean="0"/>
                  <a:t>preserves the edges</a:t>
                </a:r>
              </a:p>
              <a:p>
                <a:r>
                  <a:rPr lang="en-US" dirty="0" smtClean="0"/>
                  <a:t>widely used for </a:t>
                </a:r>
                <a:r>
                  <a:rPr lang="en-US" b="1" dirty="0" smtClean="0"/>
                  <a:t>noise cleaning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b="3676"/>
          <a:stretch/>
        </p:blipFill>
        <p:spPr>
          <a:xfrm>
            <a:off x="1141265" y="2343150"/>
            <a:ext cx="6858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filtering: example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51" y="891584"/>
            <a:ext cx="2506874" cy="250687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257" y="890773"/>
            <a:ext cx="2507685" cy="250768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4" y="895523"/>
            <a:ext cx="2502935" cy="250293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03" y="3057882"/>
            <a:ext cx="1457363" cy="94449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14" y="3080764"/>
            <a:ext cx="1457363" cy="94449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8" y="3080764"/>
            <a:ext cx="1457363" cy="94449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91" y="3884668"/>
            <a:ext cx="2140785" cy="906407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948" y="3886086"/>
            <a:ext cx="2121735" cy="90519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2" y="3865733"/>
            <a:ext cx="2112210" cy="906669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01332" y="1495425"/>
            <a:ext cx="324000" cy="324000"/>
          </a:xfrm>
          <a:prstGeom prst="rect">
            <a:avLst/>
          </a:prstGeom>
          <a:noFill/>
          <a:ln>
            <a:solidFill>
              <a:srgbClr val="FFF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/>
          <p:cNvSpPr/>
          <p:nvPr/>
        </p:nvSpPr>
        <p:spPr>
          <a:xfrm>
            <a:off x="3736789" y="1495500"/>
            <a:ext cx="324000" cy="324000"/>
          </a:xfrm>
          <a:prstGeom prst="rect">
            <a:avLst/>
          </a:prstGeom>
          <a:noFill/>
          <a:ln>
            <a:solidFill>
              <a:srgbClr val="FFF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/>
          <p:cNvSpPr/>
          <p:nvPr/>
        </p:nvSpPr>
        <p:spPr>
          <a:xfrm>
            <a:off x="6576732" y="1495500"/>
            <a:ext cx="324000" cy="324000"/>
          </a:xfrm>
          <a:prstGeom prst="rect">
            <a:avLst/>
          </a:prstGeom>
          <a:noFill/>
          <a:ln>
            <a:solidFill>
              <a:srgbClr val="FFFF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ttore 1 22"/>
          <p:cNvCxnSpPr/>
          <p:nvPr/>
        </p:nvCxnSpPr>
        <p:spPr>
          <a:xfrm>
            <a:off x="1225332" y="3548993"/>
            <a:ext cx="1088414" cy="0"/>
          </a:xfrm>
          <a:prstGeom prst="line">
            <a:avLst/>
          </a:prstGeom>
          <a:ln>
            <a:solidFill>
              <a:srgbClr val="FFF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>
            <a:off x="4130833" y="3548993"/>
            <a:ext cx="1088414" cy="0"/>
          </a:xfrm>
          <a:prstGeom prst="line">
            <a:avLst/>
          </a:prstGeom>
          <a:ln>
            <a:solidFill>
              <a:srgbClr val="FFF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6831977" y="3535636"/>
            <a:ext cx="1088414" cy="0"/>
          </a:xfrm>
          <a:prstGeom prst="line">
            <a:avLst/>
          </a:prstGeom>
          <a:ln>
            <a:solidFill>
              <a:srgbClr val="FFF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/>
          <p:cNvSpPr/>
          <p:nvPr/>
        </p:nvSpPr>
        <p:spPr>
          <a:xfrm>
            <a:off x="1222841" y="4835352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27"/>
              <p:cNvSpPr/>
              <p:nvPr/>
            </p:nvSpPr>
            <p:spPr>
              <a:xfrm>
                <a:off x="4188381" y="4835352"/>
                <a:ext cx="8308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ttango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381" y="4835352"/>
                <a:ext cx="830868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28"/>
              <p:cNvSpPr/>
              <p:nvPr/>
            </p:nvSpPr>
            <p:spPr>
              <a:xfrm>
                <a:off x="6989354" y="4841529"/>
                <a:ext cx="8308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7×7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ttangol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54" y="4841529"/>
                <a:ext cx="830868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16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 image operation that combines each pixel's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with that of neighboring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e.g. average of group pixels</a:t>
                </a:r>
                <a:endParaRPr lang="en-US" dirty="0"/>
              </a:p>
            </p:txBody>
          </p:sp>
        </mc:Choice>
        <mc:Fallback xmlns="">
          <p:sp>
            <p:nvSpPr>
              <p:cNvPr id="5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filtering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90725"/>
            <a:ext cx="6858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reduction</a:t>
            </a:r>
            <a:br>
              <a:rPr lang="en-US" dirty="0" smtClean="0"/>
            </a:br>
            <a:r>
              <a:rPr lang="en-US" sz="3200" dirty="0" smtClean="0"/>
              <a:t>(basics)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8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removing noise is called </a:t>
            </a:r>
            <a:r>
              <a:rPr lang="en-US" b="1" dirty="0" smtClean="0"/>
              <a:t>image restoration</a:t>
            </a:r>
          </a:p>
          <a:p>
            <a:pPr lvl="1"/>
            <a:r>
              <a:rPr lang="en-US" dirty="0" smtClean="0"/>
              <a:t>can be done in the </a:t>
            </a:r>
            <a:r>
              <a:rPr lang="en-US" i="1" dirty="0" smtClean="0"/>
              <a:t>spatial</a:t>
            </a:r>
            <a:r>
              <a:rPr lang="en-US" dirty="0" smtClean="0"/>
              <a:t> domain or in the </a:t>
            </a:r>
            <a:r>
              <a:rPr lang="en-US" i="1" dirty="0" smtClean="0"/>
              <a:t>frequency</a:t>
            </a:r>
            <a:r>
              <a:rPr lang="en-US" dirty="0" smtClean="0"/>
              <a:t> domain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reduction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6" y="1790699"/>
            <a:ext cx="8372475" cy="2790825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401262" y="4594666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3782614" y="4588654"/>
            <a:ext cx="1824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Wiener filtering </a:t>
            </a:r>
            <a:r>
              <a:rPr lang="en-US" sz="16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(in frequency)</a:t>
            </a:r>
            <a:endParaRPr lang="en-US" sz="1400" dirty="0"/>
          </a:p>
        </p:txBody>
      </p:sp>
      <p:sp>
        <p:nvSpPr>
          <p:cNvPr id="8" name="Rettangolo 7"/>
          <p:cNvSpPr/>
          <p:nvPr/>
        </p:nvSpPr>
        <p:spPr>
          <a:xfrm>
            <a:off x="6820987" y="4594666"/>
            <a:ext cx="1222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salt-and-pepper</a:t>
            </a:r>
            <a:r>
              <a:rPr lang="en-US" dirty="0" smtClean="0"/>
              <a:t> (additive) noise (a.k.a. </a:t>
            </a:r>
            <a:r>
              <a:rPr lang="en-US" dirty="0" err="1" smtClean="0"/>
              <a:t>inpulse</a:t>
            </a:r>
            <a:r>
              <a:rPr lang="en-US" dirty="0" smtClean="0"/>
              <a:t> noise)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sparsely occurring black and white pixels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caused by external disturbance during telecommunications</a:t>
            </a:r>
          </a:p>
          <a:p>
            <a:r>
              <a:rPr lang="en-US" b="1" dirty="0" err="1" smtClean="0"/>
              <a:t>gaussian</a:t>
            </a:r>
            <a:r>
              <a:rPr lang="en-US" dirty="0" smtClean="0"/>
              <a:t> (additive) noise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random valued added to an image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different causes (poor illumination, electronic noise, etc.)</a:t>
            </a:r>
          </a:p>
          <a:p>
            <a:r>
              <a:rPr lang="en-US" b="1" dirty="0" smtClean="0"/>
              <a:t>speckle</a:t>
            </a:r>
            <a:r>
              <a:rPr lang="en-US" dirty="0" smtClean="0"/>
              <a:t> (multiplicative) noise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random valued multiplied by pixel values of an image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mainly due to interferences phenomena</a:t>
            </a:r>
          </a:p>
          <a:p>
            <a:r>
              <a:rPr lang="en-US" dirty="0" smtClean="0"/>
              <a:t>others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periodic noise </a:t>
            </a:r>
            <a:r>
              <a:rPr lang="en-US" dirty="0" smtClean="0"/>
              <a:t>(e.g. moiré patterns)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shot noise </a:t>
            </a:r>
            <a:r>
              <a:rPr lang="en-US" dirty="0" smtClean="0"/>
              <a:t>(statistical quantum fluctuations)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quantization noise </a:t>
            </a:r>
            <a:r>
              <a:rPr lang="en-US" dirty="0" smtClean="0"/>
              <a:t>(image acquisition)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types: examples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77"/>
          <a:stretch/>
        </p:blipFill>
        <p:spPr>
          <a:xfrm>
            <a:off x="6143625" y="1847850"/>
            <a:ext cx="2746375" cy="2286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1847850"/>
            <a:ext cx="2746375" cy="2286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1847850"/>
            <a:ext cx="2746375" cy="228600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02988" y="4282902"/>
            <a:ext cx="18293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salt-and-pepper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3982457" y="4282902"/>
            <a:ext cx="1061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gaussian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6986154" y="4282902"/>
            <a:ext cx="949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speckle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4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Removing salt-and-pepper noise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8" y="1662503"/>
            <a:ext cx="3122454" cy="309664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82" y="1662503"/>
            <a:ext cx="3096649" cy="309664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058487" y="4842346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5026583" y="4842346"/>
            <a:ext cx="1919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gaussian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filtered</a:t>
            </a:r>
            <a:endParaRPr lang="en-US" dirty="0"/>
          </a:p>
        </p:txBody>
      </p:sp>
      <p:sp>
        <p:nvSpPr>
          <p:cNvPr id="8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/>
              <a:t>averaging/</a:t>
            </a:r>
            <a:r>
              <a:rPr lang="en-US" b="1" dirty="0" err="1" smtClean="0"/>
              <a:t>gaussian</a:t>
            </a:r>
            <a:r>
              <a:rPr lang="en-US" dirty="0" smtClean="0"/>
              <a:t> filters </a:t>
            </a:r>
            <a:r>
              <a:rPr lang="en-US" i="1" dirty="0" smtClean="0"/>
              <a:t>is not</a:t>
            </a:r>
            <a:r>
              <a:rPr lang="en-US" dirty="0" smtClean="0"/>
              <a:t> a good idea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5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Removing salt-and-pepper noise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737039" y="3030505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sp>
        <p:nvSpPr>
          <p:cNvPr id="8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/>
              <a:t>averaging/</a:t>
            </a:r>
            <a:r>
              <a:rPr lang="en-US" b="1" dirty="0" err="1" smtClean="0"/>
              <a:t>gaussian</a:t>
            </a:r>
            <a:r>
              <a:rPr lang="en-US" dirty="0" smtClean="0"/>
              <a:t> filters </a:t>
            </a:r>
            <a:r>
              <a:rPr lang="en-US" i="1" dirty="0" smtClean="0"/>
              <a:t>is not</a:t>
            </a:r>
            <a:r>
              <a:rPr lang="en-US" dirty="0" smtClean="0"/>
              <a:t> a good idea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34" y="2063657"/>
            <a:ext cx="3614403" cy="261621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1241835" y="4279763"/>
            <a:ext cx="1919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gaussian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filtered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5924549" y="3919977"/>
            <a:ext cx="2852678" cy="830997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new values have been created = noise and information have been mixed</a:t>
            </a:r>
            <a:endParaRPr lang="en-US" sz="1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1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Removing salt-and-pepper noise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8" y="1662503"/>
            <a:ext cx="3122454" cy="309664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78" y="1662503"/>
            <a:ext cx="3071057" cy="3096649"/>
          </a:xfrm>
          <a:prstGeom prst="rect">
            <a:avLst/>
          </a:prstGeom>
        </p:spPr>
      </p:pic>
      <p:sp>
        <p:nvSpPr>
          <p:cNvPr id="8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/>
              <a:t>median</a:t>
            </a:r>
            <a:r>
              <a:rPr lang="en-US" dirty="0" smtClean="0"/>
              <a:t> filtering </a:t>
            </a:r>
            <a:r>
              <a:rPr lang="en-US" i="1" dirty="0" smtClean="0"/>
              <a:t>is</a:t>
            </a:r>
            <a:r>
              <a:rPr lang="en-US" dirty="0" smtClean="0"/>
              <a:t> a good idea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2058487" y="4842346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5026583" y="4842346"/>
            <a:ext cx="1757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median 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Removing salt-and-pepper noise</a:t>
            </a:r>
            <a:endParaRPr lang="en-US" dirty="0"/>
          </a:p>
        </p:txBody>
      </p:sp>
      <p:sp>
        <p:nvSpPr>
          <p:cNvPr id="8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dirty="0" smtClean="0"/>
              <a:t>median</a:t>
            </a:r>
            <a:r>
              <a:rPr lang="en-US" dirty="0" smtClean="0"/>
              <a:t> filtering </a:t>
            </a:r>
            <a:r>
              <a:rPr lang="en-US" i="1" dirty="0" smtClean="0"/>
              <a:t>is</a:t>
            </a:r>
            <a:r>
              <a:rPr lang="en-US" dirty="0" smtClean="0"/>
              <a:t> a good idea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1737039" y="3030505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2"/>
          <a:srcRect t="-1" b="1783"/>
          <a:stretch/>
        </p:blipFill>
        <p:spPr>
          <a:xfrm>
            <a:off x="2634463" y="1863168"/>
            <a:ext cx="3855439" cy="2794557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241835" y="4279763"/>
            <a:ext cx="1757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median filtered</a:t>
            </a:r>
            <a:endParaRPr lang="en-US" dirty="0"/>
          </a:p>
        </p:txBody>
      </p:sp>
      <p:sp>
        <p:nvSpPr>
          <p:cNvPr id="13" name="Rettangolo 12"/>
          <p:cNvSpPr/>
          <p:nvPr/>
        </p:nvSpPr>
        <p:spPr>
          <a:xfrm>
            <a:off x="5924549" y="3919977"/>
            <a:ext cx="2852678" cy="830997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no new values have been created = noise has been removed</a:t>
            </a:r>
            <a:endParaRPr lang="en-US" sz="1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67" y="1581150"/>
            <a:ext cx="2913335" cy="2889258"/>
          </a:xfrm>
          <a:prstGeom prst="rect">
            <a:avLst/>
          </a:prstGeom>
        </p:spPr>
      </p:pic>
      <p:sp>
        <p:nvSpPr>
          <p:cNvPr id="7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5479781" cy="4140197"/>
          </a:xfrm>
        </p:spPr>
        <p:txBody>
          <a:bodyPr anchor="ctr" anchorCtr="0"/>
          <a:lstStyle/>
          <a:p>
            <a:r>
              <a:rPr lang="en-US" dirty="0" smtClean="0"/>
              <a:t>implement in C++/</a:t>
            </a:r>
            <a:r>
              <a:rPr lang="en-US" dirty="0" err="1" smtClean="0"/>
              <a:t>OpenCV</a:t>
            </a:r>
            <a:r>
              <a:rPr lang="en-US" dirty="0" smtClean="0"/>
              <a:t> linear and nonlinear smoothing filters for </a:t>
            </a:r>
            <a:r>
              <a:rPr lang="en-US" dirty="0" err="1" smtClean="0"/>
              <a:t>denoising</a:t>
            </a:r>
            <a:r>
              <a:rPr lang="en-US" dirty="0" smtClean="0"/>
              <a:t> a salt-and-pepper corrupted image</a:t>
            </a:r>
          </a:p>
          <a:p>
            <a:pPr lvl="1"/>
            <a:r>
              <a:rPr lang="en-US" dirty="0" smtClean="0"/>
              <a:t>design a basic UI with </a:t>
            </a:r>
            <a:r>
              <a:rPr lang="en-US" dirty="0" err="1" smtClean="0"/>
              <a:t>trackbars</a:t>
            </a:r>
            <a:r>
              <a:rPr lang="en-US" dirty="0" smtClean="0"/>
              <a:t> to set parameters</a:t>
            </a:r>
          </a:p>
          <a:p>
            <a:pPr lvl="1"/>
            <a:r>
              <a:rPr lang="en-US" dirty="0" smtClean="0"/>
              <a:t>implement salt-and-pepper noise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07736" y="4606470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/exercises/denoise-salt-and-pepper-ui.cpp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9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using either </a:t>
            </a:r>
            <a:r>
              <a:rPr lang="en-US" b="1" dirty="0" err="1" smtClean="0"/>
              <a:t>gaussian</a:t>
            </a:r>
            <a:r>
              <a:rPr lang="en-US" dirty="0" smtClean="0"/>
              <a:t> or </a:t>
            </a:r>
            <a:r>
              <a:rPr lang="en-US" b="1" dirty="0" smtClean="0"/>
              <a:t>median</a:t>
            </a:r>
            <a:r>
              <a:rPr lang="en-US" dirty="0" smtClean="0"/>
              <a:t> filtering is helpful, but does not work very well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gaussian</a:t>
            </a:r>
            <a:r>
              <a:rPr lang="en-US" dirty="0" smtClean="0"/>
              <a:t> noise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9" y="1638300"/>
            <a:ext cx="2800352" cy="280035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74" y="1638300"/>
            <a:ext cx="2800352" cy="280035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79" y="1638299"/>
            <a:ext cx="2800352" cy="280035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256797" y="4551499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3757189" y="4540523"/>
            <a:ext cx="1861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gaussian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filtered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6586184" y="4551499"/>
            <a:ext cx="1757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median 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5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620201" cy="4448468"/>
          </a:xfrm>
        </p:spPr>
        <p:txBody>
          <a:bodyPr anchor="ctr" anchorCtr="0"/>
          <a:lstStyle/>
          <a:p>
            <a:r>
              <a:rPr lang="en-US" dirty="0" smtClean="0"/>
              <a:t>the transformation </a:t>
            </a:r>
            <a:r>
              <a:rPr lang="en-US" dirty="0"/>
              <a:t>rule is often described by a matrix, </a:t>
            </a:r>
            <a:r>
              <a:rPr lang="en-US" dirty="0" smtClean="0"/>
              <a:t>called </a:t>
            </a:r>
            <a:r>
              <a:rPr lang="en-US" b="1" dirty="0" smtClean="0"/>
              <a:t>filter</a:t>
            </a:r>
            <a:r>
              <a:rPr lang="en-US" dirty="0"/>
              <a:t>, with the same size of the considered </a:t>
            </a:r>
            <a:r>
              <a:rPr lang="en-US" dirty="0" smtClean="0"/>
              <a:t>neighborhood</a:t>
            </a:r>
            <a:endParaRPr lang="en-US" dirty="0"/>
          </a:p>
          <a:p>
            <a:r>
              <a:rPr lang="en-US" dirty="0" smtClean="0"/>
              <a:t>if the </a:t>
            </a:r>
            <a:r>
              <a:rPr lang="en-US" dirty="0"/>
              <a:t>transforming rule is a </a:t>
            </a:r>
            <a:r>
              <a:rPr lang="en-US" b="1" dirty="0"/>
              <a:t>linear</a:t>
            </a:r>
            <a:r>
              <a:rPr lang="en-US" dirty="0"/>
              <a:t> function of the intensities </a:t>
            </a:r>
            <a:r>
              <a:rPr lang="en-US" dirty="0" smtClean="0"/>
              <a:t>in the </a:t>
            </a:r>
            <a:r>
              <a:rPr lang="en-US" dirty="0"/>
              <a:t>considered neighborhood, the technique is called </a:t>
            </a:r>
            <a:r>
              <a:rPr lang="en-US" b="1" dirty="0" smtClean="0"/>
              <a:t>spatial linear </a:t>
            </a:r>
            <a:r>
              <a:rPr lang="en-US" b="1" dirty="0"/>
              <a:t>filtering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e.g. averaging</a:t>
            </a:r>
          </a:p>
          <a:p>
            <a:r>
              <a:rPr lang="en-US" dirty="0" smtClean="0"/>
              <a:t>otherwise, the technique is called </a:t>
            </a:r>
            <a:r>
              <a:rPr lang="en-US" b="1" dirty="0" smtClean="0"/>
              <a:t>spatial non-linear filtering</a:t>
            </a:r>
          </a:p>
          <a:p>
            <a:pPr lvl="1"/>
            <a:r>
              <a:rPr lang="en-US" dirty="0" smtClean="0"/>
              <a:t>e.g. median filtering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and nonlinear filtering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17334" r="25249" b="9001"/>
          <a:stretch/>
        </p:blipFill>
        <p:spPr>
          <a:xfrm>
            <a:off x="5336304" y="1257299"/>
            <a:ext cx="3445746" cy="3846009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5336304" y="1257299"/>
            <a:ext cx="569196" cy="69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5299355" y="3076574"/>
            <a:ext cx="1091919" cy="1114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5858316" y="1307187"/>
            <a:ext cx="51969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85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complex methods are required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</a:t>
            </a:r>
            <a:r>
              <a:rPr lang="en-US" dirty="0" err="1" smtClean="0"/>
              <a:t>gaussian</a:t>
            </a:r>
            <a:r>
              <a:rPr lang="en-US" dirty="0" smtClean="0"/>
              <a:t> noise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9" y="1638300"/>
            <a:ext cx="2800352" cy="280035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256797" y="4551499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3659417" y="4540523"/>
            <a:ext cx="1882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bilateral filtering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90" y="1627322"/>
            <a:ext cx="2812780" cy="2812780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6581984" y="4540523"/>
            <a:ext cx="178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nonlocal means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93" y="1638300"/>
            <a:ext cx="2790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non-linear, edge-preserving, and noise-reducing smoothing </a:t>
            </a:r>
            <a:r>
              <a:rPr lang="en-US" dirty="0" smtClean="0"/>
              <a:t>filter</a:t>
            </a:r>
          </a:p>
          <a:p>
            <a:r>
              <a:rPr lang="en-US" dirty="0"/>
              <a:t>replaces the intensity of each pixel with a </a:t>
            </a:r>
            <a:r>
              <a:rPr lang="en-US" b="1" dirty="0" err="1" smtClean="0"/>
              <a:t>gaussian</a:t>
            </a:r>
            <a:r>
              <a:rPr lang="en-US" b="1" dirty="0" smtClean="0"/>
              <a:t>-weighted </a:t>
            </a:r>
            <a:r>
              <a:rPr lang="en-US" b="1" dirty="0"/>
              <a:t>average </a:t>
            </a:r>
            <a:r>
              <a:rPr lang="en-US" dirty="0"/>
              <a:t>of intensity values from nearby </a:t>
            </a:r>
            <a:r>
              <a:rPr lang="en-US" dirty="0" smtClean="0"/>
              <a:t>pixels</a:t>
            </a:r>
          </a:p>
          <a:p>
            <a:pPr lvl="1"/>
            <a:r>
              <a:rPr lang="en-US" dirty="0" smtClean="0"/>
              <a:t>like the Gaussian filter!</a:t>
            </a:r>
          </a:p>
          <a:p>
            <a:r>
              <a:rPr lang="en-US" b="1" dirty="0" smtClean="0"/>
              <a:t>key concept</a:t>
            </a:r>
            <a:r>
              <a:rPr lang="en-US" dirty="0" smtClean="0"/>
              <a:t>: weights </a:t>
            </a:r>
            <a:r>
              <a:rPr lang="en-US" dirty="0"/>
              <a:t>depend not only on </a:t>
            </a:r>
            <a:r>
              <a:rPr lang="en-US" b="1" dirty="0" smtClean="0"/>
              <a:t>spatial distances</a:t>
            </a:r>
            <a:r>
              <a:rPr lang="en-US" dirty="0" smtClean="0"/>
              <a:t> between pixels</a:t>
            </a:r>
            <a:r>
              <a:rPr lang="en-US" dirty="0"/>
              <a:t>, but also on the </a:t>
            </a:r>
            <a:r>
              <a:rPr lang="en-US" b="1" dirty="0" smtClean="0"/>
              <a:t>radiometric</a:t>
            </a:r>
            <a:r>
              <a:rPr lang="en-US" dirty="0" smtClean="0"/>
              <a:t> (intensity) </a:t>
            </a:r>
            <a:r>
              <a:rPr lang="en-US" b="1" dirty="0" smtClean="0"/>
              <a:t>differences</a:t>
            </a:r>
            <a:r>
              <a:rPr lang="en-US" dirty="0" smtClean="0"/>
              <a:t> between pixels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Bilateral filtering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43" y="3248025"/>
            <a:ext cx="5748619" cy="1628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160505" y="4707523"/>
                <a:ext cx="2725819" cy="357534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is the normalization factor</a:t>
                </a:r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505" y="4707523"/>
                <a:ext cx="2725819" cy="357534"/>
              </a:xfrm>
              <a:prstGeom prst="rect">
                <a:avLst/>
              </a:prstGeom>
              <a:blipFill rotWithShape="0">
                <a:blip r:embed="rId3"/>
                <a:stretch>
                  <a:fillRect t="-1639" b="-1475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618081" y="3102897"/>
                <a:ext cx="3246950" cy="1015663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defines the extent of the considered intensity range</a:t>
                </a:r>
              </a:p>
              <a:p>
                <a:pPr marL="285750" indent="-285750" algn="just">
                  <a:buFont typeface="Calibri Light" panose="020F0302020204030204" pitchFamily="34" charset="0"/>
                  <a:buChar char="-"/>
                </a:pPr>
                <a:r>
                  <a:rPr lang="en-US" sz="1500" dirty="0" smtClean="0">
                    <a:latin typeface="Calibri Light" panose="020F0302020204030204" pitchFamily="34" charset="0"/>
                  </a:rPr>
                  <a:t>the larger, the more different intensities will be mixed</a:t>
                </a:r>
                <a:endParaRPr lang="en-US" sz="15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081" y="3102897"/>
                <a:ext cx="3246950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749" t="-592" r="-749" b="-53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5618081" y="4194334"/>
                <a:ext cx="3246950" cy="1015663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defines the spatial extent of the considered neighborhood</a:t>
                </a:r>
              </a:p>
              <a:p>
                <a:pPr marL="285750" indent="-285750" algn="just">
                  <a:buFont typeface="Calibri Light" panose="020F0302020204030204" pitchFamily="34" charset="0"/>
                  <a:buChar char="-"/>
                </a:pPr>
                <a:r>
                  <a:rPr lang="en-US" sz="1500" dirty="0" smtClean="0">
                    <a:latin typeface="Calibri Light" panose="020F0302020204030204" pitchFamily="34" charset="0"/>
                  </a:rPr>
                  <a:t>the larger, the farther the pixels that will be mixed</a:t>
                </a:r>
                <a:endParaRPr lang="en-US" sz="15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081" y="4194334"/>
                <a:ext cx="3246950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749" t="-592" r="-749" b="-53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7 9"/>
          <p:cNvCxnSpPr>
            <a:stCxn id="7" idx="1"/>
            <a:endCxn id="8" idx="1"/>
          </p:cNvCxnSpPr>
          <p:nvPr/>
        </p:nvCxnSpPr>
        <p:spPr>
          <a:xfrm rot="10800000" flipV="1">
            <a:off x="5618081" y="3610728"/>
            <a:ext cx="12700" cy="1091437"/>
          </a:xfrm>
          <a:prstGeom prst="curvedConnector3">
            <a:avLst>
              <a:gd name="adj1" fmla="val 39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4560740" y="3871652"/>
            <a:ext cx="1041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influence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2160506" y="3830090"/>
                <a:ext cx="1724027" cy="323165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is the search area</a:t>
                </a:r>
                <a:endParaRPr lang="en-US" sz="15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506" y="3830090"/>
                <a:ext cx="1724027" cy="323165"/>
              </a:xfrm>
              <a:prstGeom prst="rect">
                <a:avLst/>
              </a:prstGeom>
              <a:blipFill rotWithShape="0">
                <a:blip r:embed="rId6"/>
                <a:stretch>
                  <a:fillRect t="-1818" b="-181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5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Bilateral filtering: example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16250" t="8659" b="4190"/>
          <a:stretch/>
        </p:blipFill>
        <p:spPr>
          <a:xfrm>
            <a:off x="3400425" y="894398"/>
            <a:ext cx="5743575" cy="426529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279" t="2923" r="76666" b="72179"/>
          <a:stretch/>
        </p:blipFill>
        <p:spPr>
          <a:xfrm>
            <a:off x="400051" y="1865949"/>
            <a:ext cx="2505074" cy="201763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257551" y="778198"/>
            <a:ext cx="676275" cy="1087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/>
          <p:cNvSpPr/>
          <p:nvPr/>
        </p:nvSpPr>
        <p:spPr>
          <a:xfrm>
            <a:off x="1178740" y="3891658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479781" cy="4448468"/>
          </a:xfrm>
        </p:spPr>
        <p:txBody>
          <a:bodyPr/>
          <a:lstStyle/>
          <a:p>
            <a:r>
              <a:rPr lang="en-US" dirty="0"/>
              <a:t>non-linear, edge-preserving, and </a:t>
            </a:r>
            <a:r>
              <a:rPr lang="en-US" dirty="0" smtClean="0"/>
              <a:t>noise-reducing</a:t>
            </a:r>
          </a:p>
          <a:p>
            <a:r>
              <a:rPr lang="en-US" dirty="0" smtClean="0"/>
              <a:t>replaces the intensity of each pixel with a </a:t>
            </a:r>
            <a:r>
              <a:rPr lang="en-US" b="1" dirty="0" err="1" smtClean="0"/>
              <a:t>gaussian</a:t>
            </a:r>
            <a:r>
              <a:rPr lang="en-US" b="1" dirty="0" smtClean="0"/>
              <a:t>-weighted average </a:t>
            </a:r>
            <a:r>
              <a:rPr lang="en-US" dirty="0" smtClean="0"/>
              <a:t>of intensity values from </a:t>
            </a:r>
            <a:r>
              <a:rPr lang="en-US" i="1" dirty="0" smtClean="0"/>
              <a:t>similar patches</a:t>
            </a:r>
            <a:r>
              <a:rPr lang="en-US" dirty="0" smtClean="0"/>
              <a:t> that can be found in the image</a:t>
            </a:r>
            <a:endParaRPr lang="en-US" i="1" dirty="0" smtClean="0"/>
          </a:p>
          <a:p>
            <a:r>
              <a:rPr lang="en-US" b="1" dirty="0" smtClean="0"/>
              <a:t>key </a:t>
            </a:r>
            <a:r>
              <a:rPr lang="en-US" b="1" dirty="0"/>
              <a:t>concept</a:t>
            </a:r>
            <a:r>
              <a:rPr lang="en-US" dirty="0"/>
              <a:t>: weights </a:t>
            </a:r>
            <a:r>
              <a:rPr lang="en-US" dirty="0" smtClean="0"/>
              <a:t>depend on the similarity between patches, not on their </a:t>
            </a:r>
            <a:r>
              <a:rPr lang="en-US" dirty="0" err="1"/>
              <a:t>e</a:t>
            </a:r>
            <a:r>
              <a:rPr lang="en-US" dirty="0" err="1" smtClean="0"/>
              <a:t>uclidean</a:t>
            </a:r>
            <a:r>
              <a:rPr lang="en-US" dirty="0" smtClean="0"/>
              <a:t> distance!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Nonlocal means filtering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5737" t="13518" r="7992" b="2963"/>
          <a:stretch/>
        </p:blipFill>
        <p:spPr>
          <a:xfrm>
            <a:off x="6056634" y="964696"/>
            <a:ext cx="2694097" cy="2886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94674" y="3004626"/>
                <a:ext cx="4073936" cy="702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𝑁𝐿𝑀𝐹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4" y="3004626"/>
                <a:ext cx="4073936" cy="702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436479" y="3830090"/>
                <a:ext cx="4887996" cy="323165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is the search area,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the patch centered on pixel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5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79" y="3830090"/>
                <a:ext cx="4887996" cy="323165"/>
              </a:xfrm>
              <a:prstGeom prst="rect">
                <a:avLst/>
              </a:prstGeom>
              <a:blipFill rotWithShape="0">
                <a:blip r:embed="rId4"/>
                <a:stretch>
                  <a:fillRect t="-1818" b="-181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36478" y="4812026"/>
                <a:ext cx="4887997" cy="323165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the standard deviation of the noise to be removed</a:t>
                </a:r>
                <a:endParaRPr lang="en-US" sz="15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78" y="4812026"/>
                <a:ext cx="4887997" cy="323165"/>
              </a:xfrm>
              <a:prstGeom prst="rect">
                <a:avLst/>
              </a:prstGeom>
              <a:blipFill rotWithShape="0">
                <a:blip r:embed="rId5"/>
                <a:stretch>
                  <a:fillRect t="-1818" b="-181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/>
          <a:srcRect t="17187"/>
          <a:stretch/>
        </p:blipFill>
        <p:spPr>
          <a:xfrm>
            <a:off x="5686425" y="3914775"/>
            <a:ext cx="3178605" cy="114267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6432764" y="3879348"/>
            <a:ext cx="1901611" cy="187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7058349" y="3875770"/>
                <a:ext cx="180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349" y="3875770"/>
                <a:ext cx="180690" cy="215444"/>
              </a:xfrm>
              <a:prstGeom prst="rect">
                <a:avLst/>
              </a:prstGeom>
              <a:blipFill rotWithShape="0">
                <a:blip r:embed="rId7"/>
                <a:stretch>
                  <a:fillRect l="-20000" r="-16667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7889996" y="3879348"/>
                <a:ext cx="1429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96" y="3879348"/>
                <a:ext cx="142988" cy="215444"/>
              </a:xfrm>
              <a:prstGeom prst="rect">
                <a:avLst/>
              </a:prstGeom>
              <a:blipFill rotWithShape="0">
                <a:blip r:embed="rId8"/>
                <a:stretch>
                  <a:fillRect l="-25000" r="-2083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436479" y="4206681"/>
                <a:ext cx="4887996" cy="55399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is a Gaussian-like kernel that depends on the strength parameter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500" dirty="0" smtClean="0">
                    <a:latin typeface="Calibri Light" panose="020F0302020204030204" pitchFamily="34" charset="0"/>
                  </a:rPr>
                  <a:t> (the higher, the stronger the </a:t>
                </a:r>
                <a:r>
                  <a:rPr lang="en-US" sz="1500" dirty="0" err="1" smtClean="0">
                    <a:latin typeface="Calibri Light" panose="020F0302020204030204" pitchFamily="34" charset="0"/>
                  </a:rPr>
                  <a:t>denoising</a:t>
                </a:r>
                <a:r>
                  <a:rPr lang="en-US" sz="1500" dirty="0" smtClean="0">
                    <a:latin typeface="Calibri Light" panose="020F0302020204030204" pitchFamily="34" charset="0"/>
                  </a:rPr>
                  <a:t>)</a:t>
                </a:r>
                <a:endParaRPr lang="en-US" sz="15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79" y="4206681"/>
                <a:ext cx="4887996" cy="553998"/>
              </a:xfrm>
              <a:prstGeom prst="rect">
                <a:avLst/>
              </a:prstGeom>
              <a:blipFill rotWithShape="0">
                <a:blip r:embed="rId9"/>
                <a:stretch>
                  <a:fillRect l="-374" t="-1075" r="-498" b="-107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2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Nonlocal means filtering: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" t="38333" r="61249" b="22834"/>
          <a:stretch/>
        </p:blipFill>
        <p:spPr>
          <a:xfrm>
            <a:off x="571500" y="1019175"/>
            <a:ext cx="2571750" cy="19335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 t="2288" r="7857" b="5556"/>
          <a:stretch/>
        </p:blipFill>
        <p:spPr>
          <a:xfrm>
            <a:off x="4029075" y="1019175"/>
            <a:ext cx="4438650" cy="40290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0" t="38333" r="26624" b="22834"/>
          <a:stretch/>
        </p:blipFill>
        <p:spPr>
          <a:xfrm>
            <a:off x="581025" y="3057525"/>
            <a:ext cx="256269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7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5479781" cy="4140197"/>
          </a:xfrm>
        </p:spPr>
        <p:txBody>
          <a:bodyPr anchor="ctr" anchorCtr="0"/>
          <a:lstStyle/>
          <a:p>
            <a:r>
              <a:rPr lang="en-US" dirty="0" smtClean="0"/>
              <a:t>implement in C++/</a:t>
            </a:r>
            <a:r>
              <a:rPr lang="en-US" dirty="0" err="1" smtClean="0"/>
              <a:t>OpenCV</a:t>
            </a:r>
            <a:r>
              <a:rPr lang="en-US" dirty="0" smtClean="0"/>
              <a:t> the filtering techniques for </a:t>
            </a:r>
            <a:r>
              <a:rPr lang="en-US" dirty="0" err="1" smtClean="0"/>
              <a:t>denoising</a:t>
            </a:r>
            <a:r>
              <a:rPr lang="en-US" dirty="0" smtClean="0"/>
              <a:t> a </a:t>
            </a:r>
            <a:r>
              <a:rPr lang="en-US" dirty="0" err="1" smtClean="0"/>
              <a:t>gaussian</a:t>
            </a:r>
            <a:r>
              <a:rPr lang="en-US" dirty="0" smtClean="0"/>
              <a:t>-corrupted image</a:t>
            </a:r>
          </a:p>
          <a:p>
            <a:pPr lvl="1"/>
            <a:r>
              <a:rPr lang="en-US" dirty="0" smtClean="0"/>
              <a:t>design a basic UI with </a:t>
            </a:r>
            <a:r>
              <a:rPr lang="en-US" dirty="0" err="1" smtClean="0"/>
              <a:t>trackbars</a:t>
            </a:r>
            <a:r>
              <a:rPr lang="en-US" dirty="0" smtClean="0"/>
              <a:t> to set parameters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 err="1" smtClean="0"/>
              <a:t>gaussian</a:t>
            </a:r>
            <a:r>
              <a:rPr lang="en-US" dirty="0" smtClean="0"/>
              <a:t> noise using </a:t>
            </a:r>
          </a:p>
          <a:p>
            <a:pPr lvl="2"/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FF00FE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randn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mean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dirty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stddev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07736" y="4606470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/exercises/denoise-gaussian-ui.cpp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266" y="1581149"/>
            <a:ext cx="2876983" cy="287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3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derivatives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human vision system relies on </a:t>
                </a:r>
                <a:r>
                  <a:rPr lang="en-US" b="1" dirty="0" smtClean="0"/>
                  <a:t>edges</a:t>
                </a:r>
                <a:r>
                  <a:rPr lang="en-US" dirty="0" smtClean="0"/>
                  <a:t> to understand what we see</a:t>
                </a:r>
              </a:p>
              <a:p>
                <a:pPr lvl="1"/>
                <a:r>
                  <a:rPr lang="en-US" b="1" dirty="0" smtClean="0"/>
                  <a:t>edge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</m:oMath>
                </a14:m>
                <a:r>
                  <a:rPr lang="en-US" dirty="0" smtClean="0"/>
                  <a:t> sharp change in brightness = </a:t>
                </a:r>
                <a:r>
                  <a:rPr lang="en-US" b="1" dirty="0" smtClean="0"/>
                  <a:t>discontinuity</a:t>
                </a:r>
                <a:r>
                  <a:rPr lang="en-US" dirty="0" smtClean="0"/>
                  <a:t> in the intensity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image derivatives?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774468"/>
            <a:ext cx="68580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 smtClean="0"/>
              <a:t>ideal</a:t>
            </a:r>
            <a:r>
              <a:rPr lang="en-US" dirty="0" smtClean="0"/>
              <a:t> edge is a </a:t>
            </a:r>
            <a:r>
              <a:rPr lang="en-US" b="1" dirty="0" smtClean="0"/>
              <a:t>step function </a:t>
            </a:r>
            <a:r>
              <a:rPr lang="en-US" dirty="0" smtClean="0"/>
              <a:t>in some direction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image derivatives?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4237" r="11667"/>
          <a:stretch/>
        </p:blipFill>
        <p:spPr>
          <a:xfrm>
            <a:off x="1152525" y="1409699"/>
            <a:ext cx="6838950" cy="36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 smtClean="0"/>
              <a:t>real</a:t>
            </a:r>
            <a:r>
              <a:rPr lang="en-US" dirty="0" smtClean="0"/>
              <a:t> edges are slightly blurred step functions that can be characterized by their </a:t>
            </a:r>
            <a:r>
              <a:rPr lang="en-US" b="1" dirty="0" smtClean="0"/>
              <a:t>derivatives</a:t>
            </a:r>
          </a:p>
          <a:p>
            <a:pPr lvl="1"/>
            <a:r>
              <a:rPr lang="en-US" dirty="0" smtClean="0"/>
              <a:t>specifically, edges have high values of </a:t>
            </a:r>
            <a:r>
              <a:rPr lang="en-US" b="1" dirty="0" smtClean="0"/>
              <a:t>first derivative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image derivatives?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3778" t="8556" r="16270"/>
          <a:stretch/>
        </p:blipFill>
        <p:spPr>
          <a:xfrm>
            <a:off x="1036490" y="2162175"/>
            <a:ext cx="7067550" cy="295275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639051" y="2340938"/>
            <a:ext cx="304799" cy="49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7639050" y="4615199"/>
            <a:ext cx="304799" cy="49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/>
          <p:cNvSpPr/>
          <p:nvPr/>
        </p:nvSpPr>
        <p:spPr>
          <a:xfrm>
            <a:off x="2257426" y="4758644"/>
            <a:ext cx="304799" cy="34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filters can only be applied at image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where filter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b="1" dirty="0" smtClean="0"/>
                  <a:t>fully contained</a:t>
                </a:r>
                <a:r>
                  <a:rPr lang="en-US" dirty="0" smtClean="0"/>
                  <a:t> in the image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range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7" y="1819275"/>
            <a:ext cx="55149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301058" cy="4448468"/>
          </a:xfrm>
        </p:spPr>
        <p:txBody>
          <a:bodyPr anchor="ctr" anchorCtr="0"/>
          <a:lstStyle/>
          <a:p>
            <a:r>
              <a:rPr lang="en-US" i="1" dirty="0" smtClean="0"/>
              <a:t>first</a:t>
            </a:r>
            <a:r>
              <a:rPr lang="en-US" dirty="0" smtClean="0"/>
              <a:t> </a:t>
            </a:r>
            <a:r>
              <a:rPr lang="en-US" b="1" dirty="0" smtClean="0"/>
              <a:t>derivative</a:t>
            </a:r>
            <a:r>
              <a:rPr lang="en-US" dirty="0" smtClean="0"/>
              <a:t> has a </a:t>
            </a:r>
            <a:r>
              <a:rPr lang="en-US" i="1" dirty="0" smtClean="0"/>
              <a:t>peak</a:t>
            </a:r>
            <a:r>
              <a:rPr lang="en-US" dirty="0" smtClean="0"/>
              <a:t> at the edge</a:t>
            </a:r>
          </a:p>
          <a:p>
            <a:r>
              <a:rPr lang="en-US" i="1" dirty="0" smtClean="0"/>
              <a:t>second</a:t>
            </a:r>
            <a:r>
              <a:rPr lang="en-US" b="1" dirty="0" smtClean="0"/>
              <a:t> derivative</a:t>
            </a:r>
            <a:r>
              <a:rPr lang="en-US" dirty="0" smtClean="0"/>
              <a:t> has a </a:t>
            </a:r>
            <a:r>
              <a:rPr lang="en-US" i="1" dirty="0" smtClean="0"/>
              <a:t>zero crossing </a:t>
            </a:r>
            <a:r>
              <a:rPr lang="en-US" dirty="0" smtClean="0"/>
              <a:t>at the edge</a:t>
            </a:r>
            <a:endParaRPr lang="en-US" b="1" dirty="0"/>
          </a:p>
        </p:txBody>
      </p:sp>
      <p:sp>
        <p:nvSpPr>
          <p:cNvPr id="8" name="Rettangolo 7"/>
          <p:cNvSpPr/>
          <p:nvPr/>
        </p:nvSpPr>
        <p:spPr>
          <a:xfrm>
            <a:off x="2257426" y="4758644"/>
            <a:ext cx="304799" cy="34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r="43662"/>
          <a:stretch/>
        </p:blipFill>
        <p:spPr>
          <a:xfrm>
            <a:off x="6234999" y="1093196"/>
            <a:ext cx="2667000" cy="35052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4427" t="58522" r="46278" b="445"/>
          <a:stretch/>
        </p:blipFill>
        <p:spPr>
          <a:xfrm flipV="1">
            <a:off x="6383522" y="3480012"/>
            <a:ext cx="2333625" cy="1438276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>
          <a:xfrm>
            <a:off x="7558973" y="1211922"/>
            <a:ext cx="0" cy="3725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6435671" y="4532257"/>
            <a:ext cx="376476" cy="34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/>
          <p:cNvSpPr/>
          <p:nvPr/>
        </p:nvSpPr>
        <p:spPr>
          <a:xfrm>
            <a:off x="7649704" y="3307455"/>
            <a:ext cx="376476" cy="345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o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image derivatives?</a:t>
            </a:r>
          </a:p>
        </p:txBody>
      </p:sp>
    </p:spTree>
    <p:extLst>
      <p:ext uri="{BB962C8B-B14F-4D97-AF65-F5344CB8AC3E}">
        <p14:creationId xmlns:p14="http://schemas.microsoft.com/office/powerpoint/2010/main" val="42789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deal with discrete signals</a:t>
            </a:r>
          </a:p>
          <a:p>
            <a:pPr lvl="1"/>
            <a:r>
              <a:rPr lang="en-US" dirty="0" smtClean="0"/>
              <a:t>left and right slope may be different</a:t>
            </a:r>
          </a:p>
          <a:p>
            <a:pPr lvl="1"/>
            <a:r>
              <a:rPr lang="en-US" i="1" dirty="0" smtClean="0"/>
              <a:t>solution</a:t>
            </a:r>
            <a:r>
              <a:rPr lang="en-US" dirty="0" smtClean="0"/>
              <a:t>: take </a:t>
            </a:r>
            <a:r>
              <a:rPr lang="en-US" b="1" dirty="0" smtClean="0"/>
              <a:t>average</a:t>
            </a:r>
            <a:r>
              <a:rPr lang="en-US" dirty="0" smtClean="0"/>
              <a:t> of left and right slopes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derivative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31" y="2398315"/>
            <a:ext cx="7881938" cy="240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0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central difference (average slope)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dirty="0" smtClean="0"/>
              <a:t>we can use linear convolution filters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derivative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8252" t="18276"/>
          <a:stretch/>
        </p:blipFill>
        <p:spPr>
          <a:xfrm>
            <a:off x="1384374" y="2890330"/>
            <a:ext cx="6375252" cy="2284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52437" y="1290637"/>
                <a:ext cx="3669081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" y="1290637"/>
                <a:ext cx="3669081" cy="57618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452437" y="2460201"/>
                <a:ext cx="25794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" y="2460201"/>
                <a:ext cx="2579489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655" t="-400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Prewitt</a:t>
                </a:r>
                <a:r>
                  <a:rPr lang="en-US" dirty="0" smtClean="0"/>
                  <a:t> filters (for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-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-axis)</a:t>
                </a:r>
              </a:p>
              <a:p>
                <a:pPr lvl="1"/>
                <a:r>
                  <a:rPr lang="en-US" dirty="0" smtClean="0"/>
                  <a:t>combine first-order derivative with slight smoothing (less sensitive to noise)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393192" lvl="1" indent="0">
                  <a:buNone/>
                </a:pPr>
                <a:endParaRPr lang="en-US" dirty="0" smtClean="0"/>
              </a:p>
              <a:p>
                <a:pPr>
                  <a:spcBef>
                    <a:spcPts val="1800"/>
                  </a:spcBef>
                </a:pPr>
                <a:r>
                  <a:rPr lang="en-US" b="1" dirty="0" err="1" smtClean="0"/>
                  <a:t>Sobel</a:t>
                </a:r>
                <a:r>
                  <a:rPr lang="en-US" dirty="0" smtClean="0"/>
                  <a:t> filters (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-axis)</a:t>
                </a:r>
              </a:p>
              <a:p>
                <a:pPr lvl="1"/>
                <a:r>
                  <a:rPr lang="en-US" dirty="0" smtClean="0"/>
                  <a:t>same as Prewitt, but give more importance to the pixel row/column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they are the most widely used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Prewitt and </a:t>
            </a:r>
            <a:r>
              <a:rPr lang="en-US" dirty="0" err="1" smtClean="0"/>
              <a:t>Sobel</a:t>
            </a:r>
            <a:r>
              <a:rPr lang="en-US" dirty="0" smtClean="0"/>
              <a:t> filters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900112" y="1709737"/>
                <a:ext cx="177375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2" y="1709737"/>
                <a:ext cx="1773755" cy="7325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3140592" y="1704974"/>
                <a:ext cx="212763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592" y="1704974"/>
                <a:ext cx="2127634" cy="732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/>
          <p:cNvCxnSpPr/>
          <p:nvPr/>
        </p:nvCxnSpPr>
        <p:spPr>
          <a:xfrm flipV="1">
            <a:off x="966787" y="2628900"/>
            <a:ext cx="17737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>
            <a:off x="5443537" y="1701876"/>
            <a:ext cx="0" cy="9270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900112" y="4119322"/>
                <a:ext cx="1787861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2" y="4119322"/>
                <a:ext cx="1787861" cy="7325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3140592" y="4114559"/>
                <a:ext cx="212763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592" y="4114559"/>
                <a:ext cx="2127634" cy="7325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/>
          <p:cNvCxnSpPr/>
          <p:nvPr/>
        </p:nvCxnSpPr>
        <p:spPr>
          <a:xfrm flipV="1">
            <a:off x="966787" y="5038485"/>
            <a:ext cx="17737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5443537" y="4111461"/>
            <a:ext cx="0" cy="9270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derivative: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b="56111"/>
          <a:stretch/>
        </p:blipFill>
        <p:spPr>
          <a:xfrm>
            <a:off x="447674" y="1600200"/>
            <a:ext cx="5705475" cy="266180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1335" t="50100" r="51754" b="6011"/>
          <a:stretch/>
        </p:blipFill>
        <p:spPr>
          <a:xfrm>
            <a:off x="5991225" y="1600200"/>
            <a:ext cx="2676525" cy="2661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1264465" y="4238889"/>
                <a:ext cx="1265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original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65" y="4238889"/>
                <a:ext cx="12652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4808" t="-7576" r="-432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3876645" y="4238889"/>
                <a:ext cx="13872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45" y="4238889"/>
                <a:ext cx="1387239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6628301" y="4229628"/>
                <a:ext cx="1402372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8301" y="4229628"/>
                <a:ext cx="1402372" cy="424283"/>
              </a:xfrm>
              <a:prstGeom prst="rect">
                <a:avLst/>
              </a:prstGeom>
              <a:blipFill rotWithShape="0"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="1" dirty="0" smtClean="0"/>
              <a:t> gradient </a:t>
            </a:r>
            <a:r>
              <a:rPr lang="en-US" dirty="0" smtClean="0"/>
              <a:t>of a function (image) is the vector formed by its partial derivatives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points </a:t>
            </a:r>
            <a:r>
              <a:rPr lang="en-US" dirty="0"/>
              <a:t>toward the direction of </a:t>
            </a:r>
            <a:r>
              <a:rPr lang="en-US" dirty="0" smtClean="0"/>
              <a:t>maximum variation and has magnitude proportional to the rate of variation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90537" y="1338262"/>
                <a:ext cx="6270691" cy="752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37" y="1338262"/>
                <a:ext cx="6270691" cy="7521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85812" y="3187479"/>
                <a:ext cx="371056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2" y="3187479"/>
                <a:ext cx="3710568" cy="563680"/>
              </a:xfrm>
              <a:prstGeom prst="rect">
                <a:avLst/>
              </a:prstGeom>
              <a:blipFill rotWithShape="0"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748660" y="3837914"/>
                <a:ext cx="4387676" cy="318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𝑝h𝑎𝑠𝑒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0" y="3837914"/>
                <a:ext cx="4387676" cy="318677"/>
              </a:xfrm>
              <a:prstGeom prst="rect">
                <a:avLst/>
              </a:prstGeom>
              <a:blipFill rotWithShape="0"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52" y="3016673"/>
            <a:ext cx="1520250" cy="21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479656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magnitude</a:t>
                </a:r>
                <a:r>
                  <a:rPr lang="en-US" dirty="0" smtClean="0"/>
                  <a:t> of the gradient of an image, normalized in the representation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479656" cy="4448468"/>
              </a:xfrm>
              <a:blipFill rotWithShape="0">
                <a:blip r:embed="rId2"/>
                <a:stretch>
                  <a:fillRect l="-2993" r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image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847" y="2798384"/>
            <a:ext cx="2273950" cy="227395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47" y="1038399"/>
            <a:ext cx="1609551" cy="16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image: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r="51753" b="56111"/>
          <a:stretch/>
        </p:blipFill>
        <p:spPr>
          <a:xfrm>
            <a:off x="1409700" y="1609725"/>
            <a:ext cx="2752726" cy="266180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48414" t="49943" r="3339" b="6168"/>
          <a:stretch/>
        </p:blipFill>
        <p:spPr>
          <a:xfrm>
            <a:off x="4857751" y="1600200"/>
            <a:ext cx="2752726" cy="2661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2153454" y="4238889"/>
                <a:ext cx="1265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original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54" y="4238889"/>
                <a:ext cx="12652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4808" t="-7576" r="-432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772954" y="4243220"/>
                <a:ext cx="7330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54" y="4243220"/>
                <a:ext cx="733021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83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6060806" cy="4150375"/>
          </a:xfrm>
        </p:spPr>
        <p:txBody>
          <a:bodyPr anchor="ctr" anchorCtr="0"/>
          <a:lstStyle/>
          <a:p>
            <a:r>
              <a:rPr lang="en-US" dirty="0" smtClean="0"/>
              <a:t>create a function that takes a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800" dirty="0" smtClean="0"/>
              <a:t> </a:t>
            </a:r>
            <a:r>
              <a:rPr lang="en-US" dirty="0" smtClean="0"/>
              <a:t>in input (either color or grayscale) and returns a grayscale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smtClean="0"/>
              <a:t>gradient image</a:t>
            </a:r>
          </a:p>
          <a:p>
            <a:pPr lvl="1"/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gradientImage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16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 smtClean="0"/>
          </a:p>
          <a:p>
            <a:r>
              <a:rPr lang="en-US" dirty="0" smtClean="0"/>
              <a:t>optionally, you may try this in combination with your </a:t>
            </a:r>
            <a:r>
              <a:rPr lang="en-US" b="1" dirty="0" smtClean="0"/>
              <a:t>laptop camera </a:t>
            </a:r>
            <a:r>
              <a:rPr lang="en-US" dirty="0" smtClean="0"/>
              <a:t>for real-time video processing by calling: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3152775"/>
            <a:ext cx="1896567" cy="189656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9" t="5114" r="782" b="5114"/>
          <a:stretch/>
        </p:blipFill>
        <p:spPr>
          <a:xfrm>
            <a:off x="6753225" y="991872"/>
            <a:ext cx="1896567" cy="1971430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722017" y="3941059"/>
            <a:ext cx="5009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processVideoStream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gradientImage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3600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/exercises/gradient-image.cpp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 good approximation of the second derivative of a discrete function is: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which has the following properties</a:t>
                </a:r>
              </a:p>
              <a:p>
                <a:pPr lvl="1">
                  <a:spcBef>
                    <a:spcPts val="200"/>
                  </a:spcBef>
                </a:pPr>
                <a:r>
                  <a:rPr lang="en-US" b="0" dirty="0" smtClean="0"/>
                  <a:t>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 smtClean="0"/>
                  <a:t> where </a:t>
                </a:r>
                <a:r>
                  <a:rPr lang="en-US" dirty="0"/>
                  <a:t>the intensity is </a:t>
                </a:r>
                <a:r>
                  <a:rPr lang="en-US" dirty="0" smtClean="0"/>
                  <a:t>constant</a:t>
                </a:r>
                <a:endParaRPr lang="en-US" dirty="0"/>
              </a:p>
              <a:p>
                <a:pPr lvl="1">
                  <a:spcBef>
                    <a:spcPts val="200"/>
                  </a:spcBef>
                </a:pPr>
                <a:r>
                  <a:rPr lang="en-US" dirty="0" smtClean="0">
                    <a:ea typeface="Cambria Math" panose="020405030504060302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0  </m:t>
                    </m:r>
                  </m:oMath>
                </a14:m>
                <a:r>
                  <a:rPr lang="en-US" dirty="0"/>
                  <a:t>at the beginning of a step (or a </a:t>
                </a:r>
                <a:r>
                  <a:rPr lang="en-US" dirty="0" smtClean="0"/>
                  <a:t>ramp) of </a:t>
                </a:r>
                <a:r>
                  <a:rPr lang="en-US" dirty="0"/>
                  <a:t>the </a:t>
                </a:r>
                <a:r>
                  <a:rPr lang="en-US" dirty="0" smtClean="0"/>
                  <a:t>intensity</a:t>
                </a:r>
                <a:endParaRPr lang="en-US" dirty="0"/>
              </a:p>
              <a:p>
                <a:pPr lvl="1">
                  <a:spcBef>
                    <a:spcPts val="200"/>
                  </a:spcBef>
                </a:pPr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 smtClean="0"/>
                  <a:t> on </a:t>
                </a:r>
                <a:r>
                  <a:rPr lang="en-US" dirty="0"/>
                  <a:t>the constant </a:t>
                </a:r>
                <a:r>
                  <a:rPr lang="en-US" dirty="0" smtClean="0"/>
                  <a:t>slope (=first derivative) ramps</a:t>
                </a:r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in the case of images, it can be implemented with linear convolution kernels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derivatives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395661" y="1304712"/>
                <a:ext cx="4174604" cy="7099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61" y="1304712"/>
                <a:ext cx="4174604" cy="7099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28662" y="4148137"/>
                <a:ext cx="1989968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2" y="4148137"/>
                <a:ext cx="1989968" cy="732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2969142" y="4143374"/>
                <a:ext cx="1997598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142" y="4143374"/>
                <a:ext cx="1997598" cy="730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/>
          <p:cNvCxnSpPr/>
          <p:nvPr/>
        </p:nvCxnSpPr>
        <p:spPr>
          <a:xfrm flipV="1">
            <a:off x="795337" y="5067300"/>
            <a:ext cx="1773755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>
            <a:off x="5272087" y="4140276"/>
            <a:ext cx="0" cy="9270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95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to do at image </a:t>
            </a:r>
            <a:r>
              <a:rPr lang="en-US" b="1" dirty="0" smtClean="0"/>
              <a:t>boundaries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many different options...the most common are: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range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227" y="2044279"/>
            <a:ext cx="2027979" cy="186175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90" y="2049083"/>
            <a:ext cx="2027979" cy="185700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174" y="2049083"/>
            <a:ext cx="2024203" cy="184604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8" y="2049083"/>
            <a:ext cx="2028052" cy="1835575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994707" y="4024860"/>
            <a:ext cx="642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crop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3113409" y="4024860"/>
            <a:ext cx="570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pad</a:t>
            </a:r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>
            <a:off x="5160169" y="4024860"/>
            <a:ext cx="8913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</a:rPr>
              <a:t>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xtend</a:t>
            </a:r>
            <a:endParaRPr lang="en-US" dirty="0"/>
          </a:p>
        </p:txBody>
      </p:sp>
      <p:sp>
        <p:nvSpPr>
          <p:cNvPr id="16" name="Rettangolo 15"/>
          <p:cNvSpPr/>
          <p:nvPr/>
        </p:nvSpPr>
        <p:spPr>
          <a:xfrm>
            <a:off x="7440768" y="4011120"/>
            <a:ext cx="836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mirror</a:t>
            </a:r>
            <a:endParaRPr lang="en-US" dirty="0"/>
          </a:p>
        </p:txBody>
      </p:sp>
      <p:sp>
        <p:nvSpPr>
          <p:cNvPr id="17" name="Rettangolo arrotondato 16"/>
          <p:cNvSpPr/>
          <p:nvPr/>
        </p:nvSpPr>
        <p:spPr>
          <a:xfrm>
            <a:off x="5187890" y="4024861"/>
            <a:ext cx="854151" cy="400110"/>
          </a:xfrm>
          <a:prstGeom prst="roundRect">
            <a:avLst>
              <a:gd name="adj" fmla="val 1083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derivatives: example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b="52778"/>
          <a:stretch/>
        </p:blipFill>
        <p:spPr>
          <a:xfrm>
            <a:off x="253675" y="1400175"/>
            <a:ext cx="6279104" cy="282892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5365" t="51515" r="52312" b="5238"/>
          <a:stretch/>
        </p:blipFill>
        <p:spPr>
          <a:xfrm>
            <a:off x="6057900" y="1628776"/>
            <a:ext cx="2657476" cy="259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1264465" y="4238889"/>
                <a:ext cx="12652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original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65" y="4238889"/>
                <a:ext cx="1265218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4808" t="-7576" r="-432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3722122" y="4238889"/>
                <a:ext cx="17137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𝐷𝐷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122" y="4238889"/>
                <a:ext cx="1713739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6523254" y="4229628"/>
                <a:ext cx="1736886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𝐷𝐷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254" y="4229628"/>
                <a:ext cx="1736886" cy="424283"/>
              </a:xfrm>
              <a:prstGeom prst="rect">
                <a:avLst/>
              </a:prstGeom>
              <a:blipFill rotWithShape="0">
                <a:blip r:embed="rId5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3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second-order derivatives are combined into one single </a:t>
            </a:r>
            <a:r>
              <a:rPr lang="en-US" b="1" i="1" dirty="0" smtClean="0"/>
              <a:t>isotropic</a:t>
            </a:r>
            <a:r>
              <a:rPr lang="en-US" dirty="0" smtClean="0"/>
              <a:t> operator</a:t>
            </a:r>
          </a:p>
          <a:p>
            <a:pPr lvl="1"/>
            <a:r>
              <a:rPr lang="en-US" b="1" dirty="0" smtClean="0"/>
              <a:t>isotropic</a:t>
            </a:r>
            <a:r>
              <a:rPr lang="en-US" dirty="0" smtClean="0"/>
              <a:t> = </a:t>
            </a:r>
            <a:r>
              <a:rPr lang="en-US" b="1" dirty="0" smtClean="0"/>
              <a:t>rotation invariant</a:t>
            </a:r>
            <a:r>
              <a:rPr lang="en-US" dirty="0" smtClean="0"/>
              <a:t>, e.g. we would like second-order derivatives not to depend on edge orientation, which is well captured by the gradient vector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Laplacian</a:t>
            </a:r>
            <a:r>
              <a:rPr lang="en-US" dirty="0" smtClean="0"/>
              <a:t> is the simplest isotropic derivative operator</a:t>
            </a:r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which translated into linear convolutional kernel becomes: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04812" y="2466974"/>
                <a:ext cx="3771674" cy="670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2" y="2466974"/>
                <a:ext cx="3771674" cy="6701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347410" y="3675438"/>
                <a:ext cx="194899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90°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410" y="3675438"/>
                <a:ext cx="1948995" cy="7325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214560" y="3675438"/>
                <a:ext cx="1953805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45°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560" y="3675438"/>
                <a:ext cx="1953805" cy="7325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/>
          <p:cNvSpPr/>
          <p:nvPr/>
        </p:nvSpPr>
        <p:spPr>
          <a:xfrm>
            <a:off x="1347410" y="4494888"/>
            <a:ext cx="2424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Laplacian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filter invariant to 90° rotations</a:t>
            </a:r>
            <a:endParaRPr lang="en-US" sz="1600" dirty="0"/>
          </a:p>
        </p:txBody>
      </p:sp>
      <p:sp>
        <p:nvSpPr>
          <p:cNvPr id="8" name="Rettangolo 7"/>
          <p:cNvSpPr/>
          <p:nvPr/>
        </p:nvSpPr>
        <p:spPr>
          <a:xfrm>
            <a:off x="5214560" y="4494887"/>
            <a:ext cx="24244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Laplacian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filter invariant to 45° rotations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413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940450"/>
              </a:xfrm>
            </p:spPr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Laplacian</a:t>
                </a:r>
                <a:r>
                  <a:rPr lang="en-US" dirty="0" smtClean="0"/>
                  <a:t> of an image has often </a:t>
                </a:r>
                <a:r>
                  <a:rPr lang="en-US" b="1" dirty="0" smtClean="0"/>
                  <a:t>negative</a:t>
                </a:r>
                <a:r>
                  <a:rPr lang="en-US" dirty="0" smtClean="0"/>
                  <a:t> values</a:t>
                </a:r>
              </a:p>
              <a:p>
                <a:pPr lvl="1"/>
                <a:r>
                  <a:rPr lang="en-US" dirty="0" smtClean="0"/>
                  <a:t>in order to be visualized, it must be properly normalized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940450"/>
              </a:xfrm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: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52600"/>
            <a:ext cx="7658100" cy="2988786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414085" y="4717654"/>
            <a:ext cx="151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6" name="Rettangolo 5"/>
          <p:cNvSpPr/>
          <p:nvPr/>
        </p:nvSpPr>
        <p:spPr>
          <a:xfrm>
            <a:off x="3614104" y="4717654"/>
            <a:ext cx="210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laplacian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(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unscaled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)</a:t>
            </a:r>
            <a:endParaRPr lang="en-US" sz="1600" dirty="0"/>
          </a:p>
        </p:txBody>
      </p:sp>
      <p:sp>
        <p:nvSpPr>
          <p:cNvPr id="7" name="Rettangolo 6"/>
          <p:cNvSpPr/>
          <p:nvPr/>
        </p:nvSpPr>
        <p:spPr>
          <a:xfrm>
            <a:off x="5976304" y="4717654"/>
            <a:ext cx="210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laplacian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(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scaled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66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940450"/>
              </a:xfrm>
            </p:spPr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dirty="0" err="1" smtClean="0"/>
                  <a:t>Laplacian</a:t>
                </a:r>
                <a:r>
                  <a:rPr lang="en-US" dirty="0" smtClean="0"/>
                  <a:t> of an image has often </a:t>
                </a:r>
                <a:r>
                  <a:rPr lang="en-US" b="1" dirty="0" smtClean="0"/>
                  <a:t>negative</a:t>
                </a:r>
                <a:r>
                  <a:rPr lang="en-US" dirty="0" smtClean="0"/>
                  <a:t> values</a:t>
                </a:r>
              </a:p>
              <a:p>
                <a:pPr lvl="1"/>
                <a:r>
                  <a:rPr lang="en-US" dirty="0" smtClean="0"/>
                  <a:t>in order to be visualized, it must be properly normalized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940450"/>
              </a:xfrm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2134002" y="4576427"/>
            <a:ext cx="151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7" name="Rettangolo 6"/>
          <p:cNvSpPr/>
          <p:nvPr/>
        </p:nvSpPr>
        <p:spPr>
          <a:xfrm>
            <a:off x="4878231" y="4550631"/>
            <a:ext cx="2100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laplacian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 (</a:t>
            </a:r>
            <a:r>
              <a:rPr lang="en-US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scaled</a:t>
            </a:r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)</a:t>
            </a:r>
            <a:endParaRPr lang="en-US" sz="16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3718" t="2861" r="53050" b="52779"/>
          <a:stretch/>
        </p:blipFill>
        <p:spPr>
          <a:xfrm>
            <a:off x="1576387" y="1899902"/>
            <a:ext cx="2714625" cy="26574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l="47860" t="51672" r="8908" b="5473"/>
          <a:stretch/>
        </p:blipFill>
        <p:spPr>
          <a:xfrm>
            <a:off x="4535837" y="1944977"/>
            <a:ext cx="2714625" cy="25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628650" y="2926604"/>
            <a:ext cx="7886700" cy="2295914"/>
          </a:xfrm>
        </p:spPr>
        <p:txBody>
          <a:bodyPr/>
          <a:lstStyle/>
          <a:p>
            <a:r>
              <a:rPr lang="en-US" dirty="0" smtClean="0"/>
              <a:t>Sharpening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"/>
          <a:stretch/>
        </p:blipFill>
        <p:spPr>
          <a:xfrm>
            <a:off x="2243138" y="638175"/>
            <a:ext cx="4657725" cy="2926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80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032105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idea: subtract second derivative from the image so that the slope of edge ramps are exaggerated </a:t>
                </a:r>
              </a:p>
              <a:p>
                <a:endParaRPr lang="en-US" dirty="0" smtClean="0"/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is the strength of the sharpening</a:t>
                </a:r>
              </a:p>
              <a:p>
                <a:pPr lvl="2"/>
                <a:r>
                  <a:rPr lang="en-US" dirty="0" smtClean="0"/>
                  <a:t>the higher, the sharpener</a:t>
                </a:r>
              </a:p>
              <a:p>
                <a:r>
                  <a:rPr lang="en-US" dirty="0" smtClean="0"/>
                  <a:t>by applying the properties of convolution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45°</m:t>
                        </m:r>
                      </m:sub>
                    </m:sSub>
                  </m:oMath>
                </a14:m>
                <a:r>
                  <a:rPr lang="en-US" dirty="0" smtClean="0"/>
                  <a:t>, we get the following sharpening filter: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032105" cy="4448468"/>
              </a:xfrm>
              <a:blipFill rotWithShape="0">
                <a:blip r:embed="rId2"/>
                <a:stretch>
                  <a:fillRect l="-2667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Sharpening with </a:t>
            </a:r>
            <a:r>
              <a:rPr lang="en-US" dirty="0" err="1" smtClean="0"/>
              <a:t>Laplacian</a:t>
            </a:r>
            <a:r>
              <a:rPr lang="en-US" dirty="0" smtClean="0"/>
              <a:t> filtering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4158" t="5740" r="11183"/>
          <a:stretch/>
        </p:blipFill>
        <p:spPr>
          <a:xfrm>
            <a:off x="5484542" y="1066800"/>
            <a:ext cx="3545158" cy="4076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/>
              <p:cNvSpPr txBox="1"/>
              <p:nvPr/>
            </p:nvSpPr>
            <p:spPr>
              <a:xfrm>
                <a:off x="481012" y="2254446"/>
                <a:ext cx="25317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𝑠h𝑎𝑟𝑝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2" y="2254446"/>
                <a:ext cx="253178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133" t="-4000" r="-1687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/>
              <p:cNvSpPr txBox="1"/>
              <p:nvPr/>
            </p:nvSpPr>
            <p:spPr>
              <a:xfrm>
                <a:off x="703797" y="4237413"/>
                <a:ext cx="2500556" cy="7380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97" y="4237413"/>
                <a:ext cx="2500556" cy="7380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8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727431" cy="4448468"/>
              </a:xfrm>
            </p:spPr>
            <p:txBody>
              <a:bodyPr/>
              <a:lstStyle/>
              <a:p>
                <a:r>
                  <a:rPr lang="en-US" dirty="0" smtClean="0"/>
                  <a:t>the most widely used  </a:t>
                </a:r>
                <a:r>
                  <a:rPr lang="en-US" i="1" dirty="0" smtClean="0"/>
                  <a:t>sharpening</a:t>
                </a:r>
                <a:r>
                  <a:rPr lang="en-US" dirty="0" smtClean="0"/>
                  <a:t> technique:</a:t>
                </a:r>
              </a:p>
              <a:p>
                <a:pPr lvl="1"/>
                <a:r>
                  <a:rPr lang="en-US" b="1" dirty="0" smtClean="0"/>
                  <a:t>smooth</a:t>
                </a:r>
                <a:r>
                  <a:rPr lang="en-US" dirty="0" smtClean="0"/>
                  <a:t> the original image (e.g. with Gaussian filtering)</a:t>
                </a:r>
              </a:p>
              <a:p>
                <a:pPr lvl="1"/>
                <a:r>
                  <a:rPr lang="en-US" dirty="0" smtClean="0"/>
                  <a:t>obtain the mask as the </a:t>
                </a:r>
                <a:r>
                  <a:rPr lang="en-US" b="1" dirty="0" smtClean="0"/>
                  <a:t>difference</a:t>
                </a:r>
                <a:r>
                  <a:rPr lang="en-US" dirty="0" smtClean="0"/>
                  <a:t> between the original image and its smoothed copy</a:t>
                </a:r>
              </a:p>
              <a:p>
                <a:pPr lvl="2"/>
                <a:r>
                  <a:rPr lang="en-US" dirty="0" smtClean="0"/>
                  <a:t>in terms of 'frequency', we are isolating the </a:t>
                </a:r>
                <a:r>
                  <a:rPr lang="en-US" i="1" dirty="0" smtClean="0"/>
                  <a:t>higher frequency</a:t>
                </a:r>
                <a:r>
                  <a:rPr lang="en-US" dirty="0" smtClean="0"/>
                  <a:t> components</a:t>
                </a:r>
              </a:p>
              <a:p>
                <a:pPr lvl="1"/>
                <a:r>
                  <a:rPr lang="en-US" dirty="0" smtClean="0"/>
                  <a:t>add the mask to the original image</a:t>
                </a:r>
              </a:p>
              <a:p>
                <a:pPr lvl="2"/>
                <a:r>
                  <a:rPr lang="en-US" dirty="0" smtClean="0"/>
                  <a:t>in terms of 'frequency', we are enhancing the </a:t>
                </a:r>
                <a:r>
                  <a:rPr lang="en-US" i="1" dirty="0" smtClean="0"/>
                  <a:t>higher frequency </a:t>
                </a:r>
                <a:r>
                  <a:rPr lang="en-US" dirty="0" smtClean="0"/>
                  <a:t>components (=sharpening)</a:t>
                </a:r>
              </a:p>
              <a:p>
                <a:pPr lvl="1">
                  <a:spcBef>
                    <a:spcPts val="480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strength of the sharpening</a:t>
                </a:r>
              </a:p>
              <a:p>
                <a:pPr lvl="2"/>
                <a:r>
                  <a:rPr lang="en-US" dirty="0"/>
                  <a:t>the higher, the </a:t>
                </a:r>
                <a:r>
                  <a:rPr lang="en-US" dirty="0" smtClean="0"/>
                  <a:t>sharpener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727431" cy="4448468"/>
              </a:xfrm>
              <a:blipFill rotWithShape="0">
                <a:blip r:embed="rId2"/>
                <a:stretch>
                  <a:fillRect l="-2343" r="-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Sharpening with Gaussian filtering (</a:t>
            </a:r>
            <a:r>
              <a:rPr lang="en-US" i="1" dirty="0" err="1" smtClean="0"/>
              <a:t>Unsharp</a:t>
            </a:r>
            <a:r>
              <a:rPr lang="en-US" i="1" dirty="0" smtClean="0"/>
              <a:t> masking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81012" y="3949896"/>
                <a:ext cx="47010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𝑢𝑛𝑠h𝑎𝑟𝑝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𝑚𝑎𝑠𝑘𝑖𝑛𝑔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12" y="3949896"/>
                <a:ext cx="4701094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l="8867"/>
          <a:stretch/>
        </p:blipFill>
        <p:spPr>
          <a:xfrm>
            <a:off x="6286500" y="1017685"/>
            <a:ext cx="2638425" cy="41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6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051156" cy="4448468"/>
          </a:xfrm>
        </p:spPr>
        <p:txBody>
          <a:bodyPr anchor="ctr" anchorCtr="0"/>
          <a:lstStyle/>
          <a:p>
            <a:r>
              <a:rPr lang="en-US" dirty="0" smtClean="0"/>
              <a:t>create a simple UI to interactively sharpen the input image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trackbar</a:t>
            </a:r>
            <a:r>
              <a:rPr lang="en-US" dirty="0" smtClean="0"/>
              <a:t> with sharpening factor</a:t>
            </a:r>
          </a:p>
          <a:p>
            <a:pPr lvl="1"/>
            <a:r>
              <a:rPr lang="en-US" dirty="0" smtClean="0"/>
              <a:t>real-time update of the sharpened image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/exercises/sharpen-ui.cpp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30" y="1000125"/>
            <a:ext cx="2352675" cy="16954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4500" r="72708" b="56333"/>
          <a:stretch/>
        </p:blipFill>
        <p:spPr>
          <a:xfrm>
            <a:off x="6405562" y="2463578"/>
            <a:ext cx="2488346" cy="25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filtering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1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filtering as convolution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7"/>
          <a:stretch/>
        </p:blipFill>
        <p:spPr>
          <a:xfrm>
            <a:off x="1855639" y="1474428"/>
            <a:ext cx="6934201" cy="3754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97471" y="2547092"/>
                <a:ext cx="251633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move filter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over image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dirty="0" err="1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concides</a:t>
                </a:r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with current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1" y="2547092"/>
                <a:ext cx="2516336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937" t="-3046" r="-3632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597471" y="2193119"/>
                <a:ext cx="93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71" y="2193119"/>
                <a:ext cx="93621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4695248" y="1886374"/>
                <a:ext cx="40868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multiply all filter coefficients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with corresponding pixel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248" y="1886374"/>
                <a:ext cx="4086802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119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6859900" y="2599775"/>
                <a:ext cx="2204265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sum up the result and store it into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00" y="2599775"/>
                <a:ext cx="2204265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2210" t="-4717" r="-442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141963" y="841309"/>
                <a:ext cx="5252848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3" y="841309"/>
                <a:ext cx="5252848" cy="90819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arrotondato 12"/>
          <p:cNvSpPr/>
          <p:nvPr/>
        </p:nvSpPr>
        <p:spPr>
          <a:xfrm>
            <a:off x="202182" y="860359"/>
            <a:ext cx="5398517" cy="931281"/>
          </a:xfrm>
          <a:prstGeom prst="roundRect">
            <a:avLst>
              <a:gd name="adj" fmla="val 1083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ttangolo 13"/>
              <p:cNvSpPr/>
              <p:nvPr/>
            </p:nvSpPr>
            <p:spPr>
              <a:xfrm>
                <a:off x="5716761" y="1031313"/>
                <a:ext cx="3246264" cy="584775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is a matrix with an odd numbers of rows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600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and columns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400" b="1" i="1" dirty="0"/>
              </a:p>
            </p:txBody>
          </p:sp>
        </mc:Choice>
        <mc:Fallback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761" y="1031313"/>
                <a:ext cx="3246264" cy="584775"/>
              </a:xfrm>
              <a:prstGeom prst="rect">
                <a:avLst/>
              </a:prstGeom>
              <a:blipFill rotWithShape="0">
                <a:blip r:embed="rId8"/>
                <a:stretch>
                  <a:fillRect l="-936" t="-2041" r="-1311" b="-1122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4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8" name="Gruppo 7"/>
          <p:cNvGrpSpPr/>
          <p:nvPr/>
        </p:nvGrpSpPr>
        <p:grpSpPr>
          <a:xfrm>
            <a:off x="3220289" y="1022571"/>
            <a:ext cx="5709239" cy="4008766"/>
            <a:chOff x="215311" y="1155921"/>
            <a:chExt cx="5709239" cy="4008766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11" y="3233172"/>
              <a:ext cx="5709239" cy="1931515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2" y="1155921"/>
              <a:ext cx="3717365" cy="17989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4561272" y="2063234"/>
                <a:ext cx="637336" cy="216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272" y="2063234"/>
                <a:ext cx="637336" cy="216000"/>
              </a:xfrm>
              <a:prstGeom prst="rect">
                <a:avLst/>
              </a:prstGeom>
              <a:blipFill rotWithShape="0"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4233078" y="3090297"/>
                <a:ext cx="347243" cy="2408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78" y="3090297"/>
                <a:ext cx="347243" cy="240884"/>
              </a:xfrm>
              <a:prstGeom prst="rect">
                <a:avLst/>
              </a:prstGeom>
              <a:blipFill rotWithShape="0">
                <a:blip r:embed="rId5"/>
                <a:stretch>
                  <a:fillRect l="-17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217321" y="2569987"/>
                <a:ext cx="2973641" cy="830997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600" dirty="0" smtClean="0">
                    <a:latin typeface="Calibri Light" panose="020F0302020204030204" pitchFamily="34" charset="0"/>
                  </a:rPr>
                  <a:t>convolution with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is equivalent to correlation with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flipped horizontally and vertically</a:t>
                </a:r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21" y="2569987"/>
                <a:ext cx="2973641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022" t="-1449" r="-1022" b="-79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180779" y="3429315"/>
                <a:ext cx="3010183" cy="636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9" y="3429315"/>
                <a:ext cx="3010183" cy="63626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93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commutativity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associativity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linearity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b="1" dirty="0" err="1" smtClean="0"/>
                  <a:t>separability</a:t>
                </a:r>
                <a:endParaRPr lang="en-US" b="1" dirty="0" smtClean="0"/>
              </a:p>
              <a:p>
                <a:pPr lvl="1">
                  <a:spcBef>
                    <a:spcPts val="380"/>
                  </a:spcBef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∗…∗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spcBef>
                    <a:spcPts val="380"/>
                  </a:spcBef>
                </a:pPr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∗…∗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1">
                  <a:spcBef>
                    <a:spcPts val="380"/>
                  </a:spcBef>
                </a:pPr>
                <a:r>
                  <a:rPr lang="en-US" dirty="0" smtClean="0"/>
                  <a:t>useful to reduce computational complexity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 smtClean="0"/>
                  <a:t> can be </a:t>
                </a:r>
                <a:r>
                  <a:rPr lang="en-US" dirty="0" err="1" smtClean="0"/>
                  <a:t>splitted</a:t>
                </a:r>
                <a:r>
                  <a:rPr lang="en-US" dirty="0" smtClean="0"/>
                  <a:t> into simpler kernels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example: convolve with two 1D Gaussian kernels (vertical, horizontal) instead of a 2D Gaussian</a:t>
                </a:r>
              </a:p>
              <a:p>
                <a:pPr lvl="3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127" b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36518</TotalTime>
  <Words>1813</Words>
  <Application>Microsoft Office PowerPoint</Application>
  <PresentationFormat>Presentazione su schermo (16:10)</PresentationFormat>
  <Paragraphs>345</Paragraphs>
  <Slides>57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9" baseType="lpstr">
      <vt:lpstr>Calibri</vt:lpstr>
      <vt:lpstr>Calibri Light</vt:lpstr>
      <vt:lpstr>Cambria Math</vt:lpstr>
      <vt:lpstr>Consolas</vt:lpstr>
      <vt:lpstr>Constantia</vt:lpstr>
      <vt:lpstr>Courier New</vt:lpstr>
      <vt:lpstr>Symbol</vt:lpstr>
      <vt:lpstr>Times New Roman</vt:lpstr>
      <vt:lpstr>Trebuchet MS</vt:lpstr>
      <vt:lpstr>Wingdings</vt:lpstr>
      <vt:lpstr>Wingdings 2</vt:lpstr>
      <vt:lpstr>Master</vt:lpstr>
      <vt:lpstr>Presentazione standard di PowerPoint</vt:lpstr>
      <vt:lpstr>Spatial filtering</vt:lpstr>
      <vt:lpstr>Linear and nonlinear filtering</vt:lpstr>
      <vt:lpstr>Computation range</vt:lpstr>
      <vt:lpstr>Computation range</vt:lpstr>
      <vt:lpstr>Linear filtering</vt:lpstr>
      <vt:lpstr>Linear filtering as convolution</vt:lpstr>
      <vt:lpstr>Example</vt:lpstr>
      <vt:lpstr>Properties</vt:lpstr>
      <vt:lpstr>Filter normalization</vt:lpstr>
      <vt:lpstr>Average filtering</vt:lpstr>
      <vt:lpstr>Gaussian filtering</vt:lpstr>
      <vt:lpstr>Smoothing: effect of filter size</vt:lpstr>
      <vt:lpstr>Smoothing: details removal</vt:lpstr>
      <vt:lpstr>Other linear filters</vt:lpstr>
      <vt:lpstr>Nonlinear filtering</vt:lpstr>
      <vt:lpstr>Nonlinear filters</vt:lpstr>
      <vt:lpstr>Median filtering</vt:lpstr>
      <vt:lpstr>Median filtering: example</vt:lpstr>
      <vt:lpstr>Noise reduction (basics)</vt:lpstr>
      <vt:lpstr>Noise reduction</vt:lpstr>
      <vt:lpstr>Noise types</vt:lpstr>
      <vt:lpstr>Noise types: examples</vt:lpstr>
      <vt:lpstr>Removing salt-and-pepper noise</vt:lpstr>
      <vt:lpstr>Removing salt-and-pepper noise</vt:lpstr>
      <vt:lpstr>Removing salt-and-pepper noise</vt:lpstr>
      <vt:lpstr>Removing salt-and-pepper noise</vt:lpstr>
      <vt:lpstr>Exercise</vt:lpstr>
      <vt:lpstr>Removing gaussian noise</vt:lpstr>
      <vt:lpstr>Removing gaussian noise</vt:lpstr>
      <vt:lpstr>Bilateral filtering</vt:lpstr>
      <vt:lpstr>Bilateral filtering: example</vt:lpstr>
      <vt:lpstr>Nonlocal means filtering</vt:lpstr>
      <vt:lpstr>Nonlocal means filtering: example</vt:lpstr>
      <vt:lpstr>Exercise</vt:lpstr>
      <vt:lpstr>Image derivatives</vt:lpstr>
      <vt:lpstr>Why image derivatives?</vt:lpstr>
      <vt:lpstr>Why image derivatives?</vt:lpstr>
      <vt:lpstr>Why image derivatives?</vt:lpstr>
      <vt:lpstr>Why image derivatives?</vt:lpstr>
      <vt:lpstr>First derivative</vt:lpstr>
      <vt:lpstr>First derivative</vt:lpstr>
      <vt:lpstr>Prewitt and Sobel filters</vt:lpstr>
      <vt:lpstr>First derivative: example</vt:lpstr>
      <vt:lpstr>Gradient</vt:lpstr>
      <vt:lpstr>Gradient image</vt:lpstr>
      <vt:lpstr>Gradient image: example</vt:lpstr>
      <vt:lpstr>Exercise</vt:lpstr>
      <vt:lpstr>Second derivatives</vt:lpstr>
      <vt:lpstr>Second derivatives: example</vt:lpstr>
      <vt:lpstr>Laplacian</vt:lpstr>
      <vt:lpstr>Laplacian: example</vt:lpstr>
      <vt:lpstr>Laplacian: example</vt:lpstr>
      <vt:lpstr>Sharpening</vt:lpstr>
      <vt:lpstr>Sharpening with Laplacian filtering</vt:lpstr>
      <vt:lpstr>Sharpening with Gaussian filtering (Unsharp masking)</vt:lpstr>
      <vt:lpstr>Exercise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2464</cp:revision>
  <cp:lastPrinted>2016-02-02T08:24:15Z</cp:lastPrinted>
  <dcterms:created xsi:type="dcterms:W3CDTF">2009-07-02T08:29:41Z</dcterms:created>
  <dcterms:modified xsi:type="dcterms:W3CDTF">2018-03-20T09:31:01Z</dcterms:modified>
</cp:coreProperties>
</file>